
<file path=[Content_Types].xml><?xml version="1.0" encoding="utf-8"?>
<Types xmlns="http://schemas.openxmlformats.org/package/2006/content-types">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1" r:id="rId5"/>
    <p:sldId id="258" r:id="rId6"/>
    <p:sldId id="262" r:id="rId7"/>
    <p:sldId id="263" r:id="rId8"/>
    <p:sldId id="264" r:id="rId9"/>
    <p:sldId id="277" r:id="rId10"/>
    <p:sldId id="265" r:id="rId11"/>
    <p:sldId id="269" r:id="rId12"/>
    <p:sldId id="270" r:id="rId13"/>
    <p:sldId id="271" r:id="rId14"/>
    <p:sldId id="272" r:id="rId15"/>
    <p:sldId id="273" r:id="rId16"/>
    <p:sldId id="274" r:id="rId17"/>
    <p:sldId id="275" r:id="rId18"/>
    <p:sldId id="276" r:id="rId19"/>
    <p:sldId id="278" r:id="rId20"/>
    <p:sldId id="266" r:id="rId21"/>
    <p:sldId id="267" r:id="rId22"/>
    <p:sldId id="279" r:id="rId23"/>
    <p:sldId id="260" r:id="rId24"/>
    <p:sldId id="268"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5" d="100"/>
          <a:sy n="85" d="100"/>
        </p:scale>
        <p:origin x="34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19533-1BDD-4380-A840-84CFCB65F8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38A3EF9-8D71-4ED3-B79F-7D209A42C704}">
      <dgm:prSet/>
      <dgm:spPr/>
      <dgm:t>
        <a:bodyPr/>
        <a:lstStyle/>
        <a:p>
          <a:r>
            <a:rPr lang="en-US"/>
            <a:t>Tube </a:t>
          </a:r>
        </a:p>
      </dgm:t>
    </dgm:pt>
    <dgm:pt modelId="{6D9ECAB2-1374-4061-B946-22215786E2DD}" type="parTrans" cxnId="{F7F0DB05-DF9A-428F-A9CB-E20FDB5149B9}">
      <dgm:prSet/>
      <dgm:spPr/>
      <dgm:t>
        <a:bodyPr/>
        <a:lstStyle/>
        <a:p>
          <a:endParaRPr lang="en-US"/>
        </a:p>
      </dgm:t>
    </dgm:pt>
    <dgm:pt modelId="{8F3870C5-1C01-4545-9EC8-BB25E73F98AD}" type="sibTrans" cxnId="{F7F0DB05-DF9A-428F-A9CB-E20FDB5149B9}">
      <dgm:prSet/>
      <dgm:spPr/>
      <dgm:t>
        <a:bodyPr/>
        <a:lstStyle/>
        <a:p>
          <a:endParaRPr lang="en-US"/>
        </a:p>
      </dgm:t>
    </dgm:pt>
    <dgm:pt modelId="{DEE7B862-FFA0-459B-9F47-E1240AF27F39}">
      <dgm:prSet/>
      <dgm:spPr/>
      <dgm:t>
        <a:bodyPr/>
        <a:lstStyle/>
        <a:p>
          <a:r>
            <a:rPr lang="en-US"/>
            <a:t>Plates</a:t>
          </a:r>
        </a:p>
      </dgm:t>
    </dgm:pt>
    <dgm:pt modelId="{3C08A558-C527-492A-BA23-61892167D893}" type="parTrans" cxnId="{2C07EC9F-D2BC-4900-8F22-FE6A413FE81E}">
      <dgm:prSet/>
      <dgm:spPr/>
      <dgm:t>
        <a:bodyPr/>
        <a:lstStyle/>
        <a:p>
          <a:endParaRPr lang="en-US"/>
        </a:p>
      </dgm:t>
    </dgm:pt>
    <dgm:pt modelId="{85EFE522-8F42-45B7-A205-32A0F23061FE}" type="sibTrans" cxnId="{2C07EC9F-D2BC-4900-8F22-FE6A413FE81E}">
      <dgm:prSet/>
      <dgm:spPr/>
      <dgm:t>
        <a:bodyPr/>
        <a:lstStyle/>
        <a:p>
          <a:endParaRPr lang="en-US"/>
        </a:p>
      </dgm:t>
    </dgm:pt>
    <dgm:pt modelId="{ADB1A3EC-252C-4061-B89E-39F722C1294E}">
      <dgm:prSet/>
      <dgm:spPr/>
      <dgm:t>
        <a:bodyPr/>
        <a:lstStyle/>
        <a:p>
          <a:r>
            <a:rPr lang="en-US"/>
            <a:t>Fly wheel</a:t>
          </a:r>
        </a:p>
      </dgm:t>
    </dgm:pt>
    <dgm:pt modelId="{E474CA07-73F4-4D29-A291-D6594D660D66}" type="parTrans" cxnId="{5B2DDF09-87AF-4F6B-86E9-FF04885D8500}">
      <dgm:prSet/>
      <dgm:spPr/>
      <dgm:t>
        <a:bodyPr/>
        <a:lstStyle/>
        <a:p>
          <a:endParaRPr lang="en-US"/>
        </a:p>
      </dgm:t>
    </dgm:pt>
    <dgm:pt modelId="{1297BB17-7207-4FC7-A644-EEB0C84FDB16}" type="sibTrans" cxnId="{5B2DDF09-87AF-4F6B-86E9-FF04885D8500}">
      <dgm:prSet/>
      <dgm:spPr/>
      <dgm:t>
        <a:bodyPr/>
        <a:lstStyle/>
        <a:p>
          <a:endParaRPr lang="en-US"/>
        </a:p>
      </dgm:t>
    </dgm:pt>
    <dgm:pt modelId="{C2F9B43A-650B-4160-8800-E24B873E04BA}">
      <dgm:prSet/>
      <dgm:spPr/>
      <dgm:t>
        <a:bodyPr/>
        <a:lstStyle/>
        <a:p>
          <a:r>
            <a:rPr lang="en-IN"/>
            <a:t>Fly wheel Tower </a:t>
          </a:r>
          <a:endParaRPr lang="en-US"/>
        </a:p>
      </dgm:t>
    </dgm:pt>
    <dgm:pt modelId="{43A51737-D603-42CF-A4B5-414D62B11000}" type="parTrans" cxnId="{66A1426F-E1E5-414B-94AC-EFB9B10DFB36}">
      <dgm:prSet/>
      <dgm:spPr/>
      <dgm:t>
        <a:bodyPr/>
        <a:lstStyle/>
        <a:p>
          <a:endParaRPr lang="en-US"/>
        </a:p>
      </dgm:t>
    </dgm:pt>
    <dgm:pt modelId="{4C6EF728-F63B-4E99-AFEF-202B3F1774CB}" type="sibTrans" cxnId="{66A1426F-E1E5-414B-94AC-EFB9B10DFB36}">
      <dgm:prSet/>
      <dgm:spPr/>
      <dgm:t>
        <a:bodyPr/>
        <a:lstStyle/>
        <a:p>
          <a:endParaRPr lang="en-US"/>
        </a:p>
      </dgm:t>
    </dgm:pt>
    <dgm:pt modelId="{EA61E6B3-3E03-41F1-B116-F3355BD81DA8}">
      <dgm:prSet/>
      <dgm:spPr/>
      <dgm:t>
        <a:bodyPr/>
        <a:lstStyle/>
        <a:p>
          <a:r>
            <a:rPr lang="en-IN"/>
            <a:t>Power Piston</a:t>
          </a:r>
          <a:endParaRPr lang="en-US"/>
        </a:p>
      </dgm:t>
    </dgm:pt>
    <dgm:pt modelId="{2F972FEC-20A7-4D04-955A-C6B653A5790B}" type="parTrans" cxnId="{0E92AF07-2EA8-4187-B7D0-4BAAD9283352}">
      <dgm:prSet/>
      <dgm:spPr/>
      <dgm:t>
        <a:bodyPr/>
        <a:lstStyle/>
        <a:p>
          <a:endParaRPr lang="en-US"/>
        </a:p>
      </dgm:t>
    </dgm:pt>
    <dgm:pt modelId="{689704D4-6814-4891-A3D3-BAF516C30863}" type="sibTrans" cxnId="{0E92AF07-2EA8-4187-B7D0-4BAAD9283352}">
      <dgm:prSet/>
      <dgm:spPr/>
      <dgm:t>
        <a:bodyPr/>
        <a:lstStyle/>
        <a:p>
          <a:endParaRPr lang="en-US"/>
        </a:p>
      </dgm:t>
    </dgm:pt>
    <dgm:pt modelId="{3A51C7E1-2855-4D7E-901C-728AB631D6ED}">
      <dgm:prSet/>
      <dgm:spPr/>
      <dgm:t>
        <a:bodyPr/>
        <a:lstStyle/>
        <a:p>
          <a:r>
            <a:rPr lang="en-IN" dirty="0"/>
            <a:t>Displacer</a:t>
          </a:r>
          <a:endParaRPr lang="en-US" dirty="0"/>
        </a:p>
      </dgm:t>
    </dgm:pt>
    <dgm:pt modelId="{926351FC-9E71-4863-B694-BA8A14E01DEB}" type="parTrans" cxnId="{A26733A0-A9B8-4997-998C-8F21E3647251}">
      <dgm:prSet/>
      <dgm:spPr/>
      <dgm:t>
        <a:bodyPr/>
        <a:lstStyle/>
        <a:p>
          <a:endParaRPr lang="en-US"/>
        </a:p>
      </dgm:t>
    </dgm:pt>
    <dgm:pt modelId="{FB7177CE-7AA8-48DF-899F-729B9B6F5B08}" type="sibTrans" cxnId="{A26733A0-A9B8-4997-998C-8F21E3647251}">
      <dgm:prSet/>
      <dgm:spPr/>
      <dgm:t>
        <a:bodyPr/>
        <a:lstStyle/>
        <a:p>
          <a:endParaRPr lang="en-US"/>
        </a:p>
      </dgm:t>
    </dgm:pt>
    <dgm:pt modelId="{4F838F2C-FC7B-4674-A2CD-22027299C7FA}">
      <dgm:prSet/>
      <dgm:spPr/>
      <dgm:t>
        <a:bodyPr/>
        <a:lstStyle/>
        <a:p>
          <a:r>
            <a:rPr lang="en-IN"/>
            <a:t>Connecting Rod</a:t>
          </a:r>
          <a:endParaRPr lang="en-US"/>
        </a:p>
      </dgm:t>
    </dgm:pt>
    <dgm:pt modelId="{8548D9E0-819C-431D-9DC6-244CE1F06C3C}" type="parTrans" cxnId="{8FA4224F-7A9A-4174-B9AF-BF3AE153184D}">
      <dgm:prSet/>
      <dgm:spPr/>
      <dgm:t>
        <a:bodyPr/>
        <a:lstStyle/>
        <a:p>
          <a:endParaRPr lang="en-US"/>
        </a:p>
      </dgm:t>
    </dgm:pt>
    <dgm:pt modelId="{661C3AE3-84B7-4A27-92B4-6E4613EDC321}" type="sibTrans" cxnId="{8FA4224F-7A9A-4174-B9AF-BF3AE153184D}">
      <dgm:prSet/>
      <dgm:spPr/>
      <dgm:t>
        <a:bodyPr/>
        <a:lstStyle/>
        <a:p>
          <a:endParaRPr lang="en-US"/>
        </a:p>
      </dgm:t>
    </dgm:pt>
    <dgm:pt modelId="{A2FB24D7-6314-4443-A21E-427E046BEB41}" type="pres">
      <dgm:prSet presAssocID="{73E19533-1BDD-4380-A840-84CFCB65F807}" presName="linear" presStyleCnt="0">
        <dgm:presLayoutVars>
          <dgm:animLvl val="lvl"/>
          <dgm:resizeHandles val="exact"/>
        </dgm:presLayoutVars>
      </dgm:prSet>
      <dgm:spPr/>
    </dgm:pt>
    <dgm:pt modelId="{B32525F0-4B1A-4DD8-92BA-AE3C8508E23B}" type="pres">
      <dgm:prSet presAssocID="{438A3EF9-8D71-4ED3-B79F-7D209A42C704}" presName="parentText" presStyleLbl="node1" presStyleIdx="0" presStyleCnt="7">
        <dgm:presLayoutVars>
          <dgm:chMax val="0"/>
          <dgm:bulletEnabled val="1"/>
        </dgm:presLayoutVars>
      </dgm:prSet>
      <dgm:spPr/>
    </dgm:pt>
    <dgm:pt modelId="{2DE6A56B-B07A-4B10-8CD7-0AC7CCB24F2A}" type="pres">
      <dgm:prSet presAssocID="{8F3870C5-1C01-4545-9EC8-BB25E73F98AD}" presName="spacer" presStyleCnt="0"/>
      <dgm:spPr/>
    </dgm:pt>
    <dgm:pt modelId="{EB4D151D-495C-4413-A6B8-8635E1EF5EB6}" type="pres">
      <dgm:prSet presAssocID="{DEE7B862-FFA0-459B-9F47-E1240AF27F39}" presName="parentText" presStyleLbl="node1" presStyleIdx="1" presStyleCnt="7">
        <dgm:presLayoutVars>
          <dgm:chMax val="0"/>
          <dgm:bulletEnabled val="1"/>
        </dgm:presLayoutVars>
      </dgm:prSet>
      <dgm:spPr/>
    </dgm:pt>
    <dgm:pt modelId="{DF7E4ACD-1D5E-4FE2-A268-6AF5C8B0D098}" type="pres">
      <dgm:prSet presAssocID="{85EFE522-8F42-45B7-A205-32A0F23061FE}" presName="spacer" presStyleCnt="0"/>
      <dgm:spPr/>
    </dgm:pt>
    <dgm:pt modelId="{EFD34D96-519B-4A81-B04E-14C768A1DCE8}" type="pres">
      <dgm:prSet presAssocID="{ADB1A3EC-252C-4061-B89E-39F722C1294E}" presName="parentText" presStyleLbl="node1" presStyleIdx="2" presStyleCnt="7">
        <dgm:presLayoutVars>
          <dgm:chMax val="0"/>
          <dgm:bulletEnabled val="1"/>
        </dgm:presLayoutVars>
      </dgm:prSet>
      <dgm:spPr/>
    </dgm:pt>
    <dgm:pt modelId="{C5102BA9-7AF8-4028-B9DD-7C4DFFBC17B8}" type="pres">
      <dgm:prSet presAssocID="{1297BB17-7207-4FC7-A644-EEB0C84FDB16}" presName="spacer" presStyleCnt="0"/>
      <dgm:spPr/>
    </dgm:pt>
    <dgm:pt modelId="{787B8E14-82C3-4254-961B-E09907445771}" type="pres">
      <dgm:prSet presAssocID="{C2F9B43A-650B-4160-8800-E24B873E04BA}" presName="parentText" presStyleLbl="node1" presStyleIdx="3" presStyleCnt="7">
        <dgm:presLayoutVars>
          <dgm:chMax val="0"/>
          <dgm:bulletEnabled val="1"/>
        </dgm:presLayoutVars>
      </dgm:prSet>
      <dgm:spPr/>
    </dgm:pt>
    <dgm:pt modelId="{DCEDCD36-47F7-4E07-8E30-6073DCDA3DE4}" type="pres">
      <dgm:prSet presAssocID="{4C6EF728-F63B-4E99-AFEF-202B3F1774CB}" presName="spacer" presStyleCnt="0"/>
      <dgm:spPr/>
    </dgm:pt>
    <dgm:pt modelId="{DB7D63A8-C4C6-43FE-B63C-041F6C3DBBAA}" type="pres">
      <dgm:prSet presAssocID="{EA61E6B3-3E03-41F1-B116-F3355BD81DA8}" presName="parentText" presStyleLbl="node1" presStyleIdx="4" presStyleCnt="7">
        <dgm:presLayoutVars>
          <dgm:chMax val="0"/>
          <dgm:bulletEnabled val="1"/>
        </dgm:presLayoutVars>
      </dgm:prSet>
      <dgm:spPr/>
    </dgm:pt>
    <dgm:pt modelId="{3F0BDDC3-D8AE-4408-B24E-AC7163E07E4C}" type="pres">
      <dgm:prSet presAssocID="{689704D4-6814-4891-A3D3-BAF516C30863}" presName="spacer" presStyleCnt="0"/>
      <dgm:spPr/>
    </dgm:pt>
    <dgm:pt modelId="{054BAB7A-6EBA-4BB4-9E3B-07E467CD3EB6}" type="pres">
      <dgm:prSet presAssocID="{3A51C7E1-2855-4D7E-901C-728AB631D6ED}" presName="parentText" presStyleLbl="node1" presStyleIdx="5" presStyleCnt="7">
        <dgm:presLayoutVars>
          <dgm:chMax val="0"/>
          <dgm:bulletEnabled val="1"/>
        </dgm:presLayoutVars>
      </dgm:prSet>
      <dgm:spPr/>
    </dgm:pt>
    <dgm:pt modelId="{B1EBCB52-1DDD-41A4-9ED9-E785A0D93C03}" type="pres">
      <dgm:prSet presAssocID="{FB7177CE-7AA8-48DF-899F-729B9B6F5B08}" presName="spacer" presStyleCnt="0"/>
      <dgm:spPr/>
    </dgm:pt>
    <dgm:pt modelId="{680B40F6-651A-46FD-88AE-439785BF4E7B}" type="pres">
      <dgm:prSet presAssocID="{4F838F2C-FC7B-4674-A2CD-22027299C7FA}" presName="parentText" presStyleLbl="node1" presStyleIdx="6" presStyleCnt="7">
        <dgm:presLayoutVars>
          <dgm:chMax val="0"/>
          <dgm:bulletEnabled val="1"/>
        </dgm:presLayoutVars>
      </dgm:prSet>
      <dgm:spPr/>
    </dgm:pt>
  </dgm:ptLst>
  <dgm:cxnLst>
    <dgm:cxn modelId="{F7F0DB05-DF9A-428F-A9CB-E20FDB5149B9}" srcId="{73E19533-1BDD-4380-A840-84CFCB65F807}" destId="{438A3EF9-8D71-4ED3-B79F-7D209A42C704}" srcOrd="0" destOrd="0" parTransId="{6D9ECAB2-1374-4061-B946-22215786E2DD}" sibTransId="{8F3870C5-1C01-4545-9EC8-BB25E73F98AD}"/>
    <dgm:cxn modelId="{0E92AF07-2EA8-4187-B7D0-4BAAD9283352}" srcId="{73E19533-1BDD-4380-A840-84CFCB65F807}" destId="{EA61E6B3-3E03-41F1-B116-F3355BD81DA8}" srcOrd="4" destOrd="0" parTransId="{2F972FEC-20A7-4D04-955A-C6B653A5790B}" sibTransId="{689704D4-6814-4891-A3D3-BAF516C30863}"/>
    <dgm:cxn modelId="{82452409-FACA-48FA-A1F2-FB47E4654C2C}" type="presOf" srcId="{ADB1A3EC-252C-4061-B89E-39F722C1294E}" destId="{EFD34D96-519B-4A81-B04E-14C768A1DCE8}" srcOrd="0" destOrd="0" presId="urn:microsoft.com/office/officeart/2005/8/layout/vList2"/>
    <dgm:cxn modelId="{5B2DDF09-87AF-4F6B-86E9-FF04885D8500}" srcId="{73E19533-1BDD-4380-A840-84CFCB65F807}" destId="{ADB1A3EC-252C-4061-B89E-39F722C1294E}" srcOrd="2" destOrd="0" parTransId="{E474CA07-73F4-4D29-A291-D6594D660D66}" sibTransId="{1297BB17-7207-4FC7-A644-EEB0C84FDB16}"/>
    <dgm:cxn modelId="{1498FA1F-1229-4D65-8FDD-137CD5EBB023}" type="presOf" srcId="{EA61E6B3-3E03-41F1-B116-F3355BD81DA8}" destId="{DB7D63A8-C4C6-43FE-B63C-041F6C3DBBAA}" srcOrd="0" destOrd="0" presId="urn:microsoft.com/office/officeart/2005/8/layout/vList2"/>
    <dgm:cxn modelId="{13404C41-136C-4B15-8C70-F62F4FC9EFE1}" type="presOf" srcId="{3A51C7E1-2855-4D7E-901C-728AB631D6ED}" destId="{054BAB7A-6EBA-4BB4-9E3B-07E467CD3EB6}" srcOrd="0" destOrd="0" presId="urn:microsoft.com/office/officeart/2005/8/layout/vList2"/>
    <dgm:cxn modelId="{C5EB8D4B-CE97-4D9D-BFBD-9CC5D010EAF7}" type="presOf" srcId="{4F838F2C-FC7B-4674-A2CD-22027299C7FA}" destId="{680B40F6-651A-46FD-88AE-439785BF4E7B}" srcOrd="0" destOrd="0" presId="urn:microsoft.com/office/officeart/2005/8/layout/vList2"/>
    <dgm:cxn modelId="{70B8B34D-4986-47D1-9E0F-A6D3DD9C9593}" type="presOf" srcId="{73E19533-1BDD-4380-A840-84CFCB65F807}" destId="{A2FB24D7-6314-4443-A21E-427E046BEB41}" srcOrd="0" destOrd="0" presId="urn:microsoft.com/office/officeart/2005/8/layout/vList2"/>
    <dgm:cxn modelId="{8FA4224F-7A9A-4174-B9AF-BF3AE153184D}" srcId="{73E19533-1BDD-4380-A840-84CFCB65F807}" destId="{4F838F2C-FC7B-4674-A2CD-22027299C7FA}" srcOrd="6" destOrd="0" parTransId="{8548D9E0-819C-431D-9DC6-244CE1F06C3C}" sibTransId="{661C3AE3-84B7-4A27-92B4-6E4613EDC321}"/>
    <dgm:cxn modelId="{66A1426F-E1E5-414B-94AC-EFB9B10DFB36}" srcId="{73E19533-1BDD-4380-A840-84CFCB65F807}" destId="{C2F9B43A-650B-4160-8800-E24B873E04BA}" srcOrd="3" destOrd="0" parTransId="{43A51737-D603-42CF-A4B5-414D62B11000}" sibTransId="{4C6EF728-F63B-4E99-AFEF-202B3F1774CB}"/>
    <dgm:cxn modelId="{8E79AA8D-7AE4-457B-AFAB-1DE15DADBC6A}" type="presOf" srcId="{C2F9B43A-650B-4160-8800-E24B873E04BA}" destId="{787B8E14-82C3-4254-961B-E09907445771}" srcOrd="0" destOrd="0" presId="urn:microsoft.com/office/officeart/2005/8/layout/vList2"/>
    <dgm:cxn modelId="{2C07EC9F-D2BC-4900-8F22-FE6A413FE81E}" srcId="{73E19533-1BDD-4380-A840-84CFCB65F807}" destId="{DEE7B862-FFA0-459B-9F47-E1240AF27F39}" srcOrd="1" destOrd="0" parTransId="{3C08A558-C527-492A-BA23-61892167D893}" sibTransId="{85EFE522-8F42-45B7-A205-32A0F23061FE}"/>
    <dgm:cxn modelId="{A26733A0-A9B8-4997-998C-8F21E3647251}" srcId="{73E19533-1BDD-4380-A840-84CFCB65F807}" destId="{3A51C7E1-2855-4D7E-901C-728AB631D6ED}" srcOrd="5" destOrd="0" parTransId="{926351FC-9E71-4863-B694-BA8A14E01DEB}" sibTransId="{FB7177CE-7AA8-48DF-899F-729B9B6F5B08}"/>
    <dgm:cxn modelId="{6BFFB3A2-655E-4F79-A470-4003B549028D}" type="presOf" srcId="{DEE7B862-FFA0-459B-9F47-E1240AF27F39}" destId="{EB4D151D-495C-4413-A6B8-8635E1EF5EB6}" srcOrd="0" destOrd="0" presId="urn:microsoft.com/office/officeart/2005/8/layout/vList2"/>
    <dgm:cxn modelId="{B07DB9C7-CE45-4716-A98A-E295BFADFF5E}" type="presOf" srcId="{438A3EF9-8D71-4ED3-B79F-7D209A42C704}" destId="{B32525F0-4B1A-4DD8-92BA-AE3C8508E23B}" srcOrd="0" destOrd="0" presId="urn:microsoft.com/office/officeart/2005/8/layout/vList2"/>
    <dgm:cxn modelId="{7897BCDD-FF20-46E6-A15A-4A57C63F0E28}" type="presParOf" srcId="{A2FB24D7-6314-4443-A21E-427E046BEB41}" destId="{B32525F0-4B1A-4DD8-92BA-AE3C8508E23B}" srcOrd="0" destOrd="0" presId="urn:microsoft.com/office/officeart/2005/8/layout/vList2"/>
    <dgm:cxn modelId="{4EDB90F9-C46C-4BB5-9D5A-7B0B1649D342}" type="presParOf" srcId="{A2FB24D7-6314-4443-A21E-427E046BEB41}" destId="{2DE6A56B-B07A-4B10-8CD7-0AC7CCB24F2A}" srcOrd="1" destOrd="0" presId="urn:microsoft.com/office/officeart/2005/8/layout/vList2"/>
    <dgm:cxn modelId="{38D25757-C514-4ECA-8E62-7A30F6F6DBCE}" type="presParOf" srcId="{A2FB24D7-6314-4443-A21E-427E046BEB41}" destId="{EB4D151D-495C-4413-A6B8-8635E1EF5EB6}" srcOrd="2" destOrd="0" presId="urn:microsoft.com/office/officeart/2005/8/layout/vList2"/>
    <dgm:cxn modelId="{94FEEE73-246B-4E2D-9900-918F0868CA76}" type="presParOf" srcId="{A2FB24D7-6314-4443-A21E-427E046BEB41}" destId="{DF7E4ACD-1D5E-4FE2-A268-6AF5C8B0D098}" srcOrd="3" destOrd="0" presId="urn:microsoft.com/office/officeart/2005/8/layout/vList2"/>
    <dgm:cxn modelId="{68DD0C0E-B422-4EB6-935B-41849CA88FAD}" type="presParOf" srcId="{A2FB24D7-6314-4443-A21E-427E046BEB41}" destId="{EFD34D96-519B-4A81-B04E-14C768A1DCE8}" srcOrd="4" destOrd="0" presId="urn:microsoft.com/office/officeart/2005/8/layout/vList2"/>
    <dgm:cxn modelId="{A2157B1B-FE96-4D4B-AB11-2007722B5662}" type="presParOf" srcId="{A2FB24D7-6314-4443-A21E-427E046BEB41}" destId="{C5102BA9-7AF8-4028-B9DD-7C4DFFBC17B8}" srcOrd="5" destOrd="0" presId="urn:microsoft.com/office/officeart/2005/8/layout/vList2"/>
    <dgm:cxn modelId="{0CDBCBD8-2D9C-4A7D-9700-B2985CA82F52}" type="presParOf" srcId="{A2FB24D7-6314-4443-A21E-427E046BEB41}" destId="{787B8E14-82C3-4254-961B-E09907445771}" srcOrd="6" destOrd="0" presId="urn:microsoft.com/office/officeart/2005/8/layout/vList2"/>
    <dgm:cxn modelId="{F7B7CECC-FEEF-4723-9AA7-4A120838A0A1}" type="presParOf" srcId="{A2FB24D7-6314-4443-A21E-427E046BEB41}" destId="{DCEDCD36-47F7-4E07-8E30-6073DCDA3DE4}" srcOrd="7" destOrd="0" presId="urn:microsoft.com/office/officeart/2005/8/layout/vList2"/>
    <dgm:cxn modelId="{85A0796D-A84E-4897-959F-EF8CA894A4E3}" type="presParOf" srcId="{A2FB24D7-6314-4443-A21E-427E046BEB41}" destId="{DB7D63A8-C4C6-43FE-B63C-041F6C3DBBAA}" srcOrd="8" destOrd="0" presId="urn:microsoft.com/office/officeart/2005/8/layout/vList2"/>
    <dgm:cxn modelId="{F668BB15-9DFE-469B-BC53-06E24B9FF6C2}" type="presParOf" srcId="{A2FB24D7-6314-4443-A21E-427E046BEB41}" destId="{3F0BDDC3-D8AE-4408-B24E-AC7163E07E4C}" srcOrd="9" destOrd="0" presId="urn:microsoft.com/office/officeart/2005/8/layout/vList2"/>
    <dgm:cxn modelId="{69F9EC43-B368-4376-944C-4856DAB8C9C1}" type="presParOf" srcId="{A2FB24D7-6314-4443-A21E-427E046BEB41}" destId="{054BAB7A-6EBA-4BB4-9E3B-07E467CD3EB6}" srcOrd="10" destOrd="0" presId="urn:microsoft.com/office/officeart/2005/8/layout/vList2"/>
    <dgm:cxn modelId="{254F5F19-1CAD-4ECC-927D-D9A1D43C9698}" type="presParOf" srcId="{A2FB24D7-6314-4443-A21E-427E046BEB41}" destId="{B1EBCB52-1DDD-41A4-9ED9-E785A0D93C03}" srcOrd="11" destOrd="0" presId="urn:microsoft.com/office/officeart/2005/8/layout/vList2"/>
    <dgm:cxn modelId="{B89B6C16-0634-42C5-BAA1-A8EE7D8D62AC}" type="presParOf" srcId="{A2FB24D7-6314-4443-A21E-427E046BEB41}" destId="{680B40F6-651A-46FD-88AE-439785BF4E7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8CC5F0-95BC-4D87-BA67-E3C649CFC5C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E6B740D-C129-4CBD-A1D8-888E5C4BC1B5}">
      <dgm:prSet/>
      <dgm:spPr/>
      <dgm:t>
        <a:bodyPr/>
        <a:lstStyle/>
        <a:p>
          <a:r>
            <a:rPr lang="en-US" dirty="0"/>
            <a:t>Various heat sources (solar, geothermal, nuclear energy, waste heat, biological)</a:t>
          </a:r>
        </a:p>
      </dgm:t>
    </dgm:pt>
    <dgm:pt modelId="{D696ED0A-C900-4535-9C19-029D5E7470BE}" type="parTrans" cxnId="{B05F0F54-BBC3-40FB-8E4D-0F4073B46E81}">
      <dgm:prSet/>
      <dgm:spPr/>
      <dgm:t>
        <a:bodyPr/>
        <a:lstStyle/>
        <a:p>
          <a:endParaRPr lang="en-US"/>
        </a:p>
      </dgm:t>
    </dgm:pt>
    <dgm:pt modelId="{3BF35727-8FAE-49D3-9FE8-50AD7AA426C2}" type="sibTrans" cxnId="{B05F0F54-BBC3-40FB-8E4D-0F4073B46E81}">
      <dgm:prSet/>
      <dgm:spPr/>
      <dgm:t>
        <a:bodyPr/>
        <a:lstStyle/>
        <a:p>
          <a:endParaRPr lang="en-US"/>
        </a:p>
      </dgm:t>
    </dgm:pt>
    <dgm:pt modelId="{46617783-DC24-4F59-B6E0-17A187CD6AB7}">
      <dgm:prSet/>
      <dgm:spPr/>
      <dgm:t>
        <a:bodyPr/>
        <a:lstStyle/>
        <a:p>
          <a:r>
            <a:rPr lang="en-US" dirty="0"/>
            <a:t>Heat is external and the burning of a fuel-air mixture can be more accurately controlled.</a:t>
          </a:r>
        </a:p>
      </dgm:t>
    </dgm:pt>
    <dgm:pt modelId="{7FC7C4AB-E201-4150-A4E2-DD6612DE7CA6}" type="parTrans" cxnId="{6D929C92-ADDC-4C4B-8A18-977C83BDCFF3}">
      <dgm:prSet/>
      <dgm:spPr/>
      <dgm:t>
        <a:bodyPr/>
        <a:lstStyle/>
        <a:p>
          <a:endParaRPr lang="en-US"/>
        </a:p>
      </dgm:t>
    </dgm:pt>
    <dgm:pt modelId="{3B2AA9CC-BA74-48D2-A0A6-DF38FF1CC69F}" type="sibTrans" cxnId="{6D929C92-ADDC-4C4B-8A18-977C83BDCFF3}">
      <dgm:prSet/>
      <dgm:spPr/>
      <dgm:t>
        <a:bodyPr/>
        <a:lstStyle/>
        <a:p>
          <a:endParaRPr lang="en-US"/>
        </a:p>
      </dgm:t>
    </dgm:pt>
    <dgm:pt modelId="{F240CA25-6F54-4F56-8F9C-EA415176A06A}">
      <dgm:prSet/>
      <dgm:spPr/>
      <dgm:t>
        <a:bodyPr/>
        <a:lstStyle/>
        <a:p>
          <a:r>
            <a:rPr lang="en-US"/>
            <a:t>Operates at relatively low pressure and thus are much safer than typical steam turbines</a:t>
          </a:r>
        </a:p>
      </dgm:t>
    </dgm:pt>
    <dgm:pt modelId="{224BE2FE-99BB-4A6D-925B-3528290E2723}" type="parTrans" cxnId="{F4B5365B-060C-491F-A095-EE3D72DAB559}">
      <dgm:prSet/>
      <dgm:spPr/>
      <dgm:t>
        <a:bodyPr/>
        <a:lstStyle/>
        <a:p>
          <a:endParaRPr lang="en-US"/>
        </a:p>
      </dgm:t>
    </dgm:pt>
    <dgm:pt modelId="{F0451EDB-F87B-47DF-BFC6-887AC9A9F0AB}" type="sibTrans" cxnId="{F4B5365B-060C-491F-A095-EE3D72DAB559}">
      <dgm:prSet/>
      <dgm:spPr/>
      <dgm:t>
        <a:bodyPr/>
        <a:lstStyle/>
        <a:p>
          <a:endParaRPr lang="en-US"/>
        </a:p>
      </dgm:t>
    </dgm:pt>
    <dgm:pt modelId="{89A5EDD9-68A4-4C73-BC89-A18FDEE3202F}">
      <dgm:prSet/>
      <dgm:spPr/>
      <dgm:t>
        <a:bodyPr/>
        <a:lstStyle/>
        <a:p>
          <a:r>
            <a:rPr lang="en-US"/>
            <a:t>Less manpower needed to operate any type of commercial Stirling engine.</a:t>
          </a:r>
        </a:p>
      </dgm:t>
    </dgm:pt>
    <dgm:pt modelId="{7EEE6CC3-107D-465F-99AD-746D0A074594}" type="parTrans" cxnId="{F3D63033-60F0-4E45-B117-C417E08D75A7}">
      <dgm:prSet/>
      <dgm:spPr/>
      <dgm:t>
        <a:bodyPr/>
        <a:lstStyle/>
        <a:p>
          <a:endParaRPr lang="en-US"/>
        </a:p>
      </dgm:t>
    </dgm:pt>
    <dgm:pt modelId="{6C59E061-A906-41D7-A6EB-EBBF104F48A4}" type="sibTrans" cxnId="{F3D63033-60F0-4E45-B117-C417E08D75A7}">
      <dgm:prSet/>
      <dgm:spPr/>
      <dgm:t>
        <a:bodyPr/>
        <a:lstStyle/>
        <a:p>
          <a:endParaRPr lang="en-US"/>
        </a:p>
      </dgm:t>
    </dgm:pt>
    <dgm:pt modelId="{9F8A977A-726D-451D-974F-FE3309CF58EE}" type="pres">
      <dgm:prSet presAssocID="{138CC5F0-95BC-4D87-BA67-E3C649CFC5C4}" presName="linear" presStyleCnt="0">
        <dgm:presLayoutVars>
          <dgm:animLvl val="lvl"/>
          <dgm:resizeHandles val="exact"/>
        </dgm:presLayoutVars>
      </dgm:prSet>
      <dgm:spPr/>
    </dgm:pt>
    <dgm:pt modelId="{BE5C5C33-5057-4D5D-AD0B-E6CD23F92D26}" type="pres">
      <dgm:prSet presAssocID="{3E6B740D-C129-4CBD-A1D8-888E5C4BC1B5}" presName="parentText" presStyleLbl="node1" presStyleIdx="0" presStyleCnt="4">
        <dgm:presLayoutVars>
          <dgm:chMax val="0"/>
          <dgm:bulletEnabled val="1"/>
        </dgm:presLayoutVars>
      </dgm:prSet>
      <dgm:spPr/>
    </dgm:pt>
    <dgm:pt modelId="{EE052CC9-818A-4DB1-9F0B-57F6D2FADF68}" type="pres">
      <dgm:prSet presAssocID="{3BF35727-8FAE-49D3-9FE8-50AD7AA426C2}" presName="spacer" presStyleCnt="0"/>
      <dgm:spPr/>
    </dgm:pt>
    <dgm:pt modelId="{39263A06-8F1F-485E-91A1-C85801826905}" type="pres">
      <dgm:prSet presAssocID="{46617783-DC24-4F59-B6E0-17A187CD6AB7}" presName="parentText" presStyleLbl="node1" presStyleIdx="1" presStyleCnt="4">
        <dgm:presLayoutVars>
          <dgm:chMax val="0"/>
          <dgm:bulletEnabled val="1"/>
        </dgm:presLayoutVars>
      </dgm:prSet>
      <dgm:spPr/>
    </dgm:pt>
    <dgm:pt modelId="{4D911601-C36A-4A58-B933-E265121D6314}" type="pres">
      <dgm:prSet presAssocID="{3B2AA9CC-BA74-48D2-A0A6-DF38FF1CC69F}" presName="spacer" presStyleCnt="0"/>
      <dgm:spPr/>
    </dgm:pt>
    <dgm:pt modelId="{F16D18B6-2E45-4B1B-9278-8644F6B72BF5}" type="pres">
      <dgm:prSet presAssocID="{F240CA25-6F54-4F56-8F9C-EA415176A06A}" presName="parentText" presStyleLbl="node1" presStyleIdx="2" presStyleCnt="4">
        <dgm:presLayoutVars>
          <dgm:chMax val="0"/>
          <dgm:bulletEnabled val="1"/>
        </dgm:presLayoutVars>
      </dgm:prSet>
      <dgm:spPr/>
    </dgm:pt>
    <dgm:pt modelId="{05609558-DE5F-4A9C-A10B-B81249F0A5E6}" type="pres">
      <dgm:prSet presAssocID="{F0451EDB-F87B-47DF-BFC6-887AC9A9F0AB}" presName="spacer" presStyleCnt="0"/>
      <dgm:spPr/>
    </dgm:pt>
    <dgm:pt modelId="{0DF35517-6CDC-4ED4-810E-44AF12DEB6DD}" type="pres">
      <dgm:prSet presAssocID="{89A5EDD9-68A4-4C73-BC89-A18FDEE3202F}" presName="parentText" presStyleLbl="node1" presStyleIdx="3" presStyleCnt="4">
        <dgm:presLayoutVars>
          <dgm:chMax val="0"/>
          <dgm:bulletEnabled val="1"/>
        </dgm:presLayoutVars>
      </dgm:prSet>
      <dgm:spPr/>
    </dgm:pt>
  </dgm:ptLst>
  <dgm:cxnLst>
    <dgm:cxn modelId="{F3D63033-60F0-4E45-B117-C417E08D75A7}" srcId="{138CC5F0-95BC-4D87-BA67-E3C649CFC5C4}" destId="{89A5EDD9-68A4-4C73-BC89-A18FDEE3202F}" srcOrd="3" destOrd="0" parTransId="{7EEE6CC3-107D-465F-99AD-746D0A074594}" sibTransId="{6C59E061-A906-41D7-A6EB-EBBF104F48A4}"/>
    <dgm:cxn modelId="{F4B5365B-060C-491F-A095-EE3D72DAB559}" srcId="{138CC5F0-95BC-4D87-BA67-E3C649CFC5C4}" destId="{F240CA25-6F54-4F56-8F9C-EA415176A06A}" srcOrd="2" destOrd="0" parTransId="{224BE2FE-99BB-4A6D-925B-3528290E2723}" sibTransId="{F0451EDB-F87B-47DF-BFC6-887AC9A9F0AB}"/>
    <dgm:cxn modelId="{B05F0F54-BBC3-40FB-8E4D-0F4073B46E81}" srcId="{138CC5F0-95BC-4D87-BA67-E3C649CFC5C4}" destId="{3E6B740D-C129-4CBD-A1D8-888E5C4BC1B5}" srcOrd="0" destOrd="0" parTransId="{D696ED0A-C900-4535-9C19-029D5E7470BE}" sibTransId="{3BF35727-8FAE-49D3-9FE8-50AD7AA426C2}"/>
    <dgm:cxn modelId="{DDBEF686-0F45-4FA7-A9E4-626FF9E87C3A}" type="presOf" srcId="{F240CA25-6F54-4F56-8F9C-EA415176A06A}" destId="{F16D18B6-2E45-4B1B-9278-8644F6B72BF5}" srcOrd="0" destOrd="0" presId="urn:microsoft.com/office/officeart/2005/8/layout/vList2"/>
    <dgm:cxn modelId="{6D929C92-ADDC-4C4B-8A18-977C83BDCFF3}" srcId="{138CC5F0-95BC-4D87-BA67-E3C649CFC5C4}" destId="{46617783-DC24-4F59-B6E0-17A187CD6AB7}" srcOrd="1" destOrd="0" parTransId="{7FC7C4AB-E201-4150-A4E2-DD6612DE7CA6}" sibTransId="{3B2AA9CC-BA74-48D2-A0A6-DF38FF1CC69F}"/>
    <dgm:cxn modelId="{099168A4-9F73-4C35-B711-C15F2BC8FEBA}" type="presOf" srcId="{3E6B740D-C129-4CBD-A1D8-888E5C4BC1B5}" destId="{BE5C5C33-5057-4D5D-AD0B-E6CD23F92D26}" srcOrd="0" destOrd="0" presId="urn:microsoft.com/office/officeart/2005/8/layout/vList2"/>
    <dgm:cxn modelId="{4547A0B8-2722-42EB-B91C-6A944D779758}" type="presOf" srcId="{46617783-DC24-4F59-B6E0-17A187CD6AB7}" destId="{39263A06-8F1F-485E-91A1-C85801826905}" srcOrd="0" destOrd="0" presId="urn:microsoft.com/office/officeart/2005/8/layout/vList2"/>
    <dgm:cxn modelId="{C4768DC5-AA1D-4878-85AC-D66124834191}" type="presOf" srcId="{89A5EDD9-68A4-4C73-BC89-A18FDEE3202F}" destId="{0DF35517-6CDC-4ED4-810E-44AF12DEB6DD}" srcOrd="0" destOrd="0" presId="urn:microsoft.com/office/officeart/2005/8/layout/vList2"/>
    <dgm:cxn modelId="{F6A755C8-F2E8-4016-8229-FC26CB77DA1B}" type="presOf" srcId="{138CC5F0-95BC-4D87-BA67-E3C649CFC5C4}" destId="{9F8A977A-726D-451D-974F-FE3309CF58EE}" srcOrd="0" destOrd="0" presId="urn:microsoft.com/office/officeart/2005/8/layout/vList2"/>
    <dgm:cxn modelId="{24AFF217-176D-49DB-AF0B-5CF9DDFDD663}" type="presParOf" srcId="{9F8A977A-726D-451D-974F-FE3309CF58EE}" destId="{BE5C5C33-5057-4D5D-AD0B-E6CD23F92D26}" srcOrd="0" destOrd="0" presId="urn:microsoft.com/office/officeart/2005/8/layout/vList2"/>
    <dgm:cxn modelId="{A7606ECC-0194-434F-9222-64BFC96AE53A}" type="presParOf" srcId="{9F8A977A-726D-451D-974F-FE3309CF58EE}" destId="{EE052CC9-818A-4DB1-9F0B-57F6D2FADF68}" srcOrd="1" destOrd="0" presId="urn:microsoft.com/office/officeart/2005/8/layout/vList2"/>
    <dgm:cxn modelId="{209CAEC7-52D6-4476-8DBC-24C0276EC7C8}" type="presParOf" srcId="{9F8A977A-726D-451D-974F-FE3309CF58EE}" destId="{39263A06-8F1F-485E-91A1-C85801826905}" srcOrd="2" destOrd="0" presId="urn:microsoft.com/office/officeart/2005/8/layout/vList2"/>
    <dgm:cxn modelId="{4DAA87F6-3413-44AC-9FCA-E2C46B244457}" type="presParOf" srcId="{9F8A977A-726D-451D-974F-FE3309CF58EE}" destId="{4D911601-C36A-4A58-B933-E265121D6314}" srcOrd="3" destOrd="0" presId="urn:microsoft.com/office/officeart/2005/8/layout/vList2"/>
    <dgm:cxn modelId="{F6BA2167-C470-440D-9892-957A3F7725E0}" type="presParOf" srcId="{9F8A977A-726D-451D-974F-FE3309CF58EE}" destId="{F16D18B6-2E45-4B1B-9278-8644F6B72BF5}" srcOrd="4" destOrd="0" presId="urn:microsoft.com/office/officeart/2005/8/layout/vList2"/>
    <dgm:cxn modelId="{E316D669-C7BF-4047-AE7F-A36A5C28D0AB}" type="presParOf" srcId="{9F8A977A-726D-451D-974F-FE3309CF58EE}" destId="{05609558-DE5F-4A9C-A10B-B81249F0A5E6}" srcOrd="5" destOrd="0" presId="urn:microsoft.com/office/officeart/2005/8/layout/vList2"/>
    <dgm:cxn modelId="{C3AED937-81C8-4F33-AC65-BB08CC03F1F6}" type="presParOf" srcId="{9F8A977A-726D-451D-974F-FE3309CF58EE}" destId="{0DF35517-6CDC-4ED4-810E-44AF12DEB6D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B62264-A78F-41B0-B0CD-06E8307C761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12D584C-8F58-499A-A5D3-5EAFDFA47008}">
      <dgm:prSet/>
      <dgm:spPr/>
      <dgm:t>
        <a:bodyPr/>
        <a:lstStyle/>
        <a:p>
          <a:r>
            <a:rPr lang="en-US"/>
            <a:t>The price : its cost is probably the most important problem, it is not yet competitive with other means well established.</a:t>
          </a:r>
        </a:p>
      </dgm:t>
    </dgm:pt>
    <dgm:pt modelId="{2BFB10A9-9EAC-46DE-B0A5-E40AFDBDF47F}" type="parTrans" cxnId="{B220D192-0A18-4E0E-87B4-733223884E0B}">
      <dgm:prSet/>
      <dgm:spPr/>
      <dgm:t>
        <a:bodyPr/>
        <a:lstStyle/>
        <a:p>
          <a:endParaRPr lang="en-US"/>
        </a:p>
      </dgm:t>
    </dgm:pt>
    <dgm:pt modelId="{71CB95DB-C208-4730-A132-16524416B31F}" type="sibTrans" cxnId="{B220D192-0A18-4E0E-87B4-733223884E0B}">
      <dgm:prSet/>
      <dgm:spPr/>
      <dgm:t>
        <a:bodyPr/>
        <a:lstStyle/>
        <a:p>
          <a:endParaRPr lang="en-US"/>
        </a:p>
      </dgm:t>
    </dgm:pt>
    <dgm:pt modelId="{C39F03C2-514A-41A2-A780-932DD328A12A}">
      <dgm:prSet/>
      <dgm:spPr/>
      <dgm:t>
        <a:bodyPr/>
        <a:lstStyle/>
        <a:p>
          <a:r>
            <a:rPr lang="en-US"/>
            <a:t>The ignorance of this type of engine by the general public. Only a few fans know it exists. It is therefore necessary to promote it.</a:t>
          </a:r>
        </a:p>
      </dgm:t>
    </dgm:pt>
    <dgm:pt modelId="{BFA6D2B2-3BFE-498D-A4B4-E093B9405512}" type="parTrans" cxnId="{0940A57D-69C7-4093-BFBE-A62CCC87D5D4}">
      <dgm:prSet/>
      <dgm:spPr/>
      <dgm:t>
        <a:bodyPr/>
        <a:lstStyle/>
        <a:p>
          <a:endParaRPr lang="en-US"/>
        </a:p>
      </dgm:t>
    </dgm:pt>
    <dgm:pt modelId="{8EBE8233-64B3-4AF7-AD57-F9EB48B90728}" type="sibTrans" cxnId="{0940A57D-69C7-4093-BFBE-A62CCC87D5D4}">
      <dgm:prSet/>
      <dgm:spPr/>
      <dgm:t>
        <a:bodyPr/>
        <a:lstStyle/>
        <a:p>
          <a:endParaRPr lang="en-US"/>
        </a:p>
      </dgm:t>
    </dgm:pt>
    <dgm:pt modelId="{DB002368-AC2B-46C8-A714-2CE21A9B4654}">
      <dgm:prSet/>
      <dgm:spPr/>
      <dgm:t>
        <a:bodyPr/>
        <a:lstStyle/>
        <a:p>
          <a:r>
            <a:rPr lang="en-US"/>
            <a:t>The variety of models prevents standardization and, consequently, lower prices.</a:t>
          </a:r>
        </a:p>
      </dgm:t>
    </dgm:pt>
    <dgm:pt modelId="{F103EC6B-2E9F-4504-B743-19745C4B8488}" type="parTrans" cxnId="{8601D3F5-A595-4815-8996-60B2970B40D8}">
      <dgm:prSet/>
      <dgm:spPr/>
      <dgm:t>
        <a:bodyPr/>
        <a:lstStyle/>
        <a:p>
          <a:endParaRPr lang="en-US"/>
        </a:p>
      </dgm:t>
    </dgm:pt>
    <dgm:pt modelId="{201BB3BD-29C7-4E81-9C81-C692A7069A9E}" type="sibTrans" cxnId="{8601D3F5-A595-4815-8996-60B2970B40D8}">
      <dgm:prSet/>
      <dgm:spPr/>
      <dgm:t>
        <a:bodyPr/>
        <a:lstStyle/>
        <a:p>
          <a:endParaRPr lang="en-US"/>
        </a:p>
      </dgm:t>
    </dgm:pt>
    <dgm:pt modelId="{85880B89-C029-40A5-B306-044C38BE6EA8}">
      <dgm:prSet/>
      <dgm:spPr/>
      <dgm:t>
        <a:bodyPr/>
        <a:lstStyle/>
        <a:p>
          <a:r>
            <a:rPr lang="en-US"/>
            <a:t>Heat transfers with a gas are delicate and often require bulky apparatus.</a:t>
          </a:r>
        </a:p>
      </dgm:t>
    </dgm:pt>
    <dgm:pt modelId="{EFE2ED4D-BC2D-4E77-A750-FE0E46322BCC}" type="parTrans" cxnId="{FC34E659-AC6D-40FA-8052-C3EC18AC9940}">
      <dgm:prSet/>
      <dgm:spPr/>
      <dgm:t>
        <a:bodyPr/>
        <a:lstStyle/>
        <a:p>
          <a:endParaRPr lang="en-US"/>
        </a:p>
      </dgm:t>
    </dgm:pt>
    <dgm:pt modelId="{F41AFDBE-069B-4507-B3D9-F7F56C69DF56}" type="sibTrans" cxnId="{FC34E659-AC6D-40FA-8052-C3EC18AC9940}">
      <dgm:prSet/>
      <dgm:spPr/>
      <dgm:t>
        <a:bodyPr/>
        <a:lstStyle/>
        <a:p>
          <a:endParaRPr lang="en-US"/>
        </a:p>
      </dgm:t>
    </dgm:pt>
    <dgm:pt modelId="{A577FAD3-A244-4392-9014-A837FDC46C29}" type="pres">
      <dgm:prSet presAssocID="{A1B62264-A78F-41B0-B0CD-06E8307C761B}" presName="vert0" presStyleCnt="0">
        <dgm:presLayoutVars>
          <dgm:dir/>
          <dgm:animOne val="branch"/>
          <dgm:animLvl val="lvl"/>
        </dgm:presLayoutVars>
      </dgm:prSet>
      <dgm:spPr/>
    </dgm:pt>
    <dgm:pt modelId="{025BDD7E-D93F-433A-AD0A-F9EFC223418B}" type="pres">
      <dgm:prSet presAssocID="{512D584C-8F58-499A-A5D3-5EAFDFA47008}" presName="thickLine" presStyleLbl="alignNode1" presStyleIdx="0" presStyleCnt="4"/>
      <dgm:spPr/>
    </dgm:pt>
    <dgm:pt modelId="{8484B552-C1E3-42D6-8D79-796C80825B2B}" type="pres">
      <dgm:prSet presAssocID="{512D584C-8F58-499A-A5D3-5EAFDFA47008}" presName="horz1" presStyleCnt="0"/>
      <dgm:spPr/>
    </dgm:pt>
    <dgm:pt modelId="{57929600-05ED-40F0-A969-5E1B025C08FD}" type="pres">
      <dgm:prSet presAssocID="{512D584C-8F58-499A-A5D3-5EAFDFA47008}" presName="tx1" presStyleLbl="revTx" presStyleIdx="0" presStyleCnt="4"/>
      <dgm:spPr/>
    </dgm:pt>
    <dgm:pt modelId="{6614C898-4A53-4B20-B7AD-06002AE0A293}" type="pres">
      <dgm:prSet presAssocID="{512D584C-8F58-499A-A5D3-5EAFDFA47008}" presName="vert1" presStyleCnt="0"/>
      <dgm:spPr/>
    </dgm:pt>
    <dgm:pt modelId="{B3948CCC-B100-4DDA-A44B-F2BAAE119660}" type="pres">
      <dgm:prSet presAssocID="{C39F03C2-514A-41A2-A780-932DD328A12A}" presName="thickLine" presStyleLbl="alignNode1" presStyleIdx="1" presStyleCnt="4"/>
      <dgm:spPr/>
    </dgm:pt>
    <dgm:pt modelId="{3E0E6A50-2B6F-4DDA-88D3-892939CF3C6F}" type="pres">
      <dgm:prSet presAssocID="{C39F03C2-514A-41A2-A780-932DD328A12A}" presName="horz1" presStyleCnt="0"/>
      <dgm:spPr/>
    </dgm:pt>
    <dgm:pt modelId="{6BD84872-9217-4BD4-858D-484D105BF021}" type="pres">
      <dgm:prSet presAssocID="{C39F03C2-514A-41A2-A780-932DD328A12A}" presName="tx1" presStyleLbl="revTx" presStyleIdx="1" presStyleCnt="4"/>
      <dgm:spPr/>
    </dgm:pt>
    <dgm:pt modelId="{A6FAF72B-715E-4CF6-9BEB-161440A7B15D}" type="pres">
      <dgm:prSet presAssocID="{C39F03C2-514A-41A2-A780-932DD328A12A}" presName="vert1" presStyleCnt="0"/>
      <dgm:spPr/>
    </dgm:pt>
    <dgm:pt modelId="{5A391169-8FB9-4872-857E-A82A6025BCD4}" type="pres">
      <dgm:prSet presAssocID="{DB002368-AC2B-46C8-A714-2CE21A9B4654}" presName="thickLine" presStyleLbl="alignNode1" presStyleIdx="2" presStyleCnt="4"/>
      <dgm:spPr/>
    </dgm:pt>
    <dgm:pt modelId="{930C581D-2ACC-4733-82E9-9889BAC4A938}" type="pres">
      <dgm:prSet presAssocID="{DB002368-AC2B-46C8-A714-2CE21A9B4654}" presName="horz1" presStyleCnt="0"/>
      <dgm:spPr/>
    </dgm:pt>
    <dgm:pt modelId="{767D4FFD-3F44-4BA0-8383-B568B757D5E9}" type="pres">
      <dgm:prSet presAssocID="{DB002368-AC2B-46C8-A714-2CE21A9B4654}" presName="tx1" presStyleLbl="revTx" presStyleIdx="2" presStyleCnt="4"/>
      <dgm:spPr/>
    </dgm:pt>
    <dgm:pt modelId="{0750B4F7-DBD1-4919-B04A-EEE4C8549843}" type="pres">
      <dgm:prSet presAssocID="{DB002368-AC2B-46C8-A714-2CE21A9B4654}" presName="vert1" presStyleCnt="0"/>
      <dgm:spPr/>
    </dgm:pt>
    <dgm:pt modelId="{2F3C39E6-7B0B-43F5-BAC6-3301E964026C}" type="pres">
      <dgm:prSet presAssocID="{85880B89-C029-40A5-B306-044C38BE6EA8}" presName="thickLine" presStyleLbl="alignNode1" presStyleIdx="3" presStyleCnt="4"/>
      <dgm:spPr/>
    </dgm:pt>
    <dgm:pt modelId="{7C3F2D2A-216B-4322-BFC6-5FC803035ACA}" type="pres">
      <dgm:prSet presAssocID="{85880B89-C029-40A5-B306-044C38BE6EA8}" presName="horz1" presStyleCnt="0"/>
      <dgm:spPr/>
    </dgm:pt>
    <dgm:pt modelId="{03765BC4-E1AC-409F-815B-426A0E8DFB62}" type="pres">
      <dgm:prSet presAssocID="{85880B89-C029-40A5-B306-044C38BE6EA8}" presName="tx1" presStyleLbl="revTx" presStyleIdx="3" presStyleCnt="4"/>
      <dgm:spPr/>
    </dgm:pt>
    <dgm:pt modelId="{F7595E99-1D9C-4321-A62A-377FE05C89D1}" type="pres">
      <dgm:prSet presAssocID="{85880B89-C029-40A5-B306-044C38BE6EA8}" presName="vert1" presStyleCnt="0"/>
      <dgm:spPr/>
    </dgm:pt>
  </dgm:ptLst>
  <dgm:cxnLst>
    <dgm:cxn modelId="{4E11B210-7378-4D80-AE56-A533847B9233}" type="presOf" srcId="{C39F03C2-514A-41A2-A780-932DD328A12A}" destId="{6BD84872-9217-4BD4-858D-484D105BF021}" srcOrd="0" destOrd="0" presId="urn:microsoft.com/office/officeart/2008/layout/LinedList"/>
    <dgm:cxn modelId="{DA6C721C-FD76-4DDF-B5BA-0BC961BA4748}" type="presOf" srcId="{A1B62264-A78F-41B0-B0CD-06E8307C761B}" destId="{A577FAD3-A244-4392-9014-A837FDC46C29}" srcOrd="0" destOrd="0" presId="urn:microsoft.com/office/officeart/2008/layout/LinedList"/>
    <dgm:cxn modelId="{FC34E659-AC6D-40FA-8052-C3EC18AC9940}" srcId="{A1B62264-A78F-41B0-B0CD-06E8307C761B}" destId="{85880B89-C029-40A5-B306-044C38BE6EA8}" srcOrd="3" destOrd="0" parTransId="{EFE2ED4D-BC2D-4E77-A750-FE0E46322BCC}" sibTransId="{F41AFDBE-069B-4507-B3D9-F7F56C69DF56}"/>
    <dgm:cxn modelId="{0940A57D-69C7-4093-BFBE-A62CCC87D5D4}" srcId="{A1B62264-A78F-41B0-B0CD-06E8307C761B}" destId="{C39F03C2-514A-41A2-A780-932DD328A12A}" srcOrd="1" destOrd="0" parTransId="{BFA6D2B2-3BFE-498D-A4B4-E093B9405512}" sibTransId="{8EBE8233-64B3-4AF7-AD57-F9EB48B90728}"/>
    <dgm:cxn modelId="{B0C45B8B-8D30-440C-9F88-7A2177225534}" type="presOf" srcId="{512D584C-8F58-499A-A5D3-5EAFDFA47008}" destId="{57929600-05ED-40F0-A969-5E1B025C08FD}" srcOrd="0" destOrd="0" presId="urn:microsoft.com/office/officeart/2008/layout/LinedList"/>
    <dgm:cxn modelId="{B220D192-0A18-4E0E-87B4-733223884E0B}" srcId="{A1B62264-A78F-41B0-B0CD-06E8307C761B}" destId="{512D584C-8F58-499A-A5D3-5EAFDFA47008}" srcOrd="0" destOrd="0" parTransId="{2BFB10A9-9EAC-46DE-B0A5-E40AFDBDF47F}" sibTransId="{71CB95DB-C208-4730-A132-16524416B31F}"/>
    <dgm:cxn modelId="{5BD13BB8-1077-4B75-8E08-4A14833177B1}" type="presOf" srcId="{DB002368-AC2B-46C8-A714-2CE21A9B4654}" destId="{767D4FFD-3F44-4BA0-8383-B568B757D5E9}" srcOrd="0" destOrd="0" presId="urn:microsoft.com/office/officeart/2008/layout/LinedList"/>
    <dgm:cxn modelId="{14030FD2-C9E5-4C3D-B93B-F2F2639C7D34}" type="presOf" srcId="{85880B89-C029-40A5-B306-044C38BE6EA8}" destId="{03765BC4-E1AC-409F-815B-426A0E8DFB62}" srcOrd="0" destOrd="0" presId="urn:microsoft.com/office/officeart/2008/layout/LinedList"/>
    <dgm:cxn modelId="{8601D3F5-A595-4815-8996-60B2970B40D8}" srcId="{A1B62264-A78F-41B0-B0CD-06E8307C761B}" destId="{DB002368-AC2B-46C8-A714-2CE21A9B4654}" srcOrd="2" destOrd="0" parTransId="{F103EC6B-2E9F-4504-B743-19745C4B8488}" sibTransId="{201BB3BD-29C7-4E81-9C81-C692A7069A9E}"/>
    <dgm:cxn modelId="{1775C592-985A-4C29-9293-3C1A24F24140}" type="presParOf" srcId="{A577FAD3-A244-4392-9014-A837FDC46C29}" destId="{025BDD7E-D93F-433A-AD0A-F9EFC223418B}" srcOrd="0" destOrd="0" presId="urn:microsoft.com/office/officeart/2008/layout/LinedList"/>
    <dgm:cxn modelId="{F6EBBD79-E2FC-4F32-9D31-29A55436B02C}" type="presParOf" srcId="{A577FAD3-A244-4392-9014-A837FDC46C29}" destId="{8484B552-C1E3-42D6-8D79-796C80825B2B}" srcOrd="1" destOrd="0" presId="urn:microsoft.com/office/officeart/2008/layout/LinedList"/>
    <dgm:cxn modelId="{52C1370D-A770-48E3-BEF2-81718BF8C751}" type="presParOf" srcId="{8484B552-C1E3-42D6-8D79-796C80825B2B}" destId="{57929600-05ED-40F0-A969-5E1B025C08FD}" srcOrd="0" destOrd="0" presId="urn:microsoft.com/office/officeart/2008/layout/LinedList"/>
    <dgm:cxn modelId="{7F3F7EA8-FEA0-40C7-996B-B374B6577F26}" type="presParOf" srcId="{8484B552-C1E3-42D6-8D79-796C80825B2B}" destId="{6614C898-4A53-4B20-B7AD-06002AE0A293}" srcOrd="1" destOrd="0" presId="urn:microsoft.com/office/officeart/2008/layout/LinedList"/>
    <dgm:cxn modelId="{689407F9-050C-489A-BCF4-F8E207200418}" type="presParOf" srcId="{A577FAD3-A244-4392-9014-A837FDC46C29}" destId="{B3948CCC-B100-4DDA-A44B-F2BAAE119660}" srcOrd="2" destOrd="0" presId="urn:microsoft.com/office/officeart/2008/layout/LinedList"/>
    <dgm:cxn modelId="{D2B3F4FB-613B-4955-813C-7F4B59CF5DA2}" type="presParOf" srcId="{A577FAD3-A244-4392-9014-A837FDC46C29}" destId="{3E0E6A50-2B6F-4DDA-88D3-892939CF3C6F}" srcOrd="3" destOrd="0" presId="urn:microsoft.com/office/officeart/2008/layout/LinedList"/>
    <dgm:cxn modelId="{3CFD110B-479F-4B3D-A1CE-C4B60B3194E6}" type="presParOf" srcId="{3E0E6A50-2B6F-4DDA-88D3-892939CF3C6F}" destId="{6BD84872-9217-4BD4-858D-484D105BF021}" srcOrd="0" destOrd="0" presId="urn:microsoft.com/office/officeart/2008/layout/LinedList"/>
    <dgm:cxn modelId="{0047798B-6647-4358-B101-4439F38794F9}" type="presParOf" srcId="{3E0E6A50-2B6F-4DDA-88D3-892939CF3C6F}" destId="{A6FAF72B-715E-4CF6-9BEB-161440A7B15D}" srcOrd="1" destOrd="0" presId="urn:microsoft.com/office/officeart/2008/layout/LinedList"/>
    <dgm:cxn modelId="{8AB63EF7-F983-4685-B544-6B44CF25FC07}" type="presParOf" srcId="{A577FAD3-A244-4392-9014-A837FDC46C29}" destId="{5A391169-8FB9-4872-857E-A82A6025BCD4}" srcOrd="4" destOrd="0" presId="urn:microsoft.com/office/officeart/2008/layout/LinedList"/>
    <dgm:cxn modelId="{2E2F0402-D132-49C3-845F-D07B2B7AF20E}" type="presParOf" srcId="{A577FAD3-A244-4392-9014-A837FDC46C29}" destId="{930C581D-2ACC-4733-82E9-9889BAC4A938}" srcOrd="5" destOrd="0" presId="urn:microsoft.com/office/officeart/2008/layout/LinedList"/>
    <dgm:cxn modelId="{99B15A9B-EB47-45CC-BFF9-A47BE6DB2812}" type="presParOf" srcId="{930C581D-2ACC-4733-82E9-9889BAC4A938}" destId="{767D4FFD-3F44-4BA0-8383-B568B757D5E9}" srcOrd="0" destOrd="0" presId="urn:microsoft.com/office/officeart/2008/layout/LinedList"/>
    <dgm:cxn modelId="{647172CA-59A6-4E3E-A14D-CD0CA1CF9127}" type="presParOf" srcId="{930C581D-2ACC-4733-82E9-9889BAC4A938}" destId="{0750B4F7-DBD1-4919-B04A-EEE4C8549843}" srcOrd="1" destOrd="0" presId="urn:microsoft.com/office/officeart/2008/layout/LinedList"/>
    <dgm:cxn modelId="{F9A8AC6C-1621-4AB7-AD62-FF32572DF58D}" type="presParOf" srcId="{A577FAD3-A244-4392-9014-A837FDC46C29}" destId="{2F3C39E6-7B0B-43F5-BAC6-3301E964026C}" srcOrd="6" destOrd="0" presId="urn:microsoft.com/office/officeart/2008/layout/LinedList"/>
    <dgm:cxn modelId="{FD18F681-4391-40AA-A7C6-0D5BDFD9D632}" type="presParOf" srcId="{A577FAD3-A244-4392-9014-A837FDC46C29}" destId="{7C3F2D2A-216B-4322-BFC6-5FC803035ACA}" srcOrd="7" destOrd="0" presId="urn:microsoft.com/office/officeart/2008/layout/LinedList"/>
    <dgm:cxn modelId="{7A918335-DD96-4422-9C7C-9D8FB3D53192}" type="presParOf" srcId="{7C3F2D2A-216B-4322-BFC6-5FC803035ACA}" destId="{03765BC4-E1AC-409F-815B-426A0E8DFB62}" srcOrd="0" destOrd="0" presId="urn:microsoft.com/office/officeart/2008/layout/LinedList"/>
    <dgm:cxn modelId="{9E39E8F2-167E-40B7-8C57-D59006BE1CA7}" type="presParOf" srcId="{7C3F2D2A-216B-4322-BFC6-5FC803035ACA}" destId="{F7595E99-1D9C-4321-A62A-377FE05C89D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525F0-4B1A-4DD8-92BA-AE3C8508E23B}">
      <dsp:nvSpPr>
        <dsp:cNvPr id="0" name=""/>
        <dsp:cNvSpPr/>
      </dsp:nvSpPr>
      <dsp:spPr>
        <a:xfrm>
          <a:off x="0" y="67306"/>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Tube </a:t>
          </a:r>
        </a:p>
      </dsp:txBody>
      <dsp:txXfrm>
        <a:off x="33955" y="101261"/>
        <a:ext cx="6195730" cy="627655"/>
      </dsp:txXfrm>
    </dsp:sp>
    <dsp:sp modelId="{EB4D151D-495C-4413-A6B8-8635E1EF5EB6}">
      <dsp:nvSpPr>
        <dsp:cNvPr id="0" name=""/>
        <dsp:cNvSpPr/>
      </dsp:nvSpPr>
      <dsp:spPr>
        <a:xfrm>
          <a:off x="0" y="846391"/>
          <a:ext cx="6263640" cy="69556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Plates</a:t>
          </a:r>
        </a:p>
      </dsp:txBody>
      <dsp:txXfrm>
        <a:off x="33955" y="880346"/>
        <a:ext cx="6195730" cy="627655"/>
      </dsp:txXfrm>
    </dsp:sp>
    <dsp:sp modelId="{EFD34D96-519B-4A81-B04E-14C768A1DCE8}">
      <dsp:nvSpPr>
        <dsp:cNvPr id="0" name=""/>
        <dsp:cNvSpPr/>
      </dsp:nvSpPr>
      <dsp:spPr>
        <a:xfrm>
          <a:off x="0" y="1625476"/>
          <a:ext cx="6263640"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Fly wheel</a:t>
          </a:r>
        </a:p>
      </dsp:txBody>
      <dsp:txXfrm>
        <a:off x="33955" y="1659431"/>
        <a:ext cx="6195730" cy="627655"/>
      </dsp:txXfrm>
    </dsp:sp>
    <dsp:sp modelId="{787B8E14-82C3-4254-961B-E09907445771}">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Fly wheel Tower </a:t>
          </a:r>
          <a:endParaRPr lang="en-US" sz="2900" kern="1200"/>
        </a:p>
      </dsp:txBody>
      <dsp:txXfrm>
        <a:off x="33955" y="2438516"/>
        <a:ext cx="6195730" cy="627655"/>
      </dsp:txXfrm>
    </dsp:sp>
    <dsp:sp modelId="{DB7D63A8-C4C6-43FE-B63C-041F6C3DBBAA}">
      <dsp:nvSpPr>
        <dsp:cNvPr id="0" name=""/>
        <dsp:cNvSpPr/>
      </dsp:nvSpPr>
      <dsp:spPr>
        <a:xfrm>
          <a:off x="0" y="3183646"/>
          <a:ext cx="6263640"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Power Piston</a:t>
          </a:r>
          <a:endParaRPr lang="en-US" sz="2900" kern="1200"/>
        </a:p>
      </dsp:txBody>
      <dsp:txXfrm>
        <a:off x="33955" y="3217601"/>
        <a:ext cx="6195730" cy="627655"/>
      </dsp:txXfrm>
    </dsp:sp>
    <dsp:sp modelId="{054BAB7A-6EBA-4BB4-9E3B-07E467CD3EB6}">
      <dsp:nvSpPr>
        <dsp:cNvPr id="0" name=""/>
        <dsp:cNvSpPr/>
      </dsp:nvSpPr>
      <dsp:spPr>
        <a:xfrm>
          <a:off x="0" y="3962731"/>
          <a:ext cx="6263640" cy="69556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dirty="0"/>
            <a:t>Displacer</a:t>
          </a:r>
          <a:endParaRPr lang="en-US" sz="2900" kern="1200" dirty="0"/>
        </a:p>
      </dsp:txBody>
      <dsp:txXfrm>
        <a:off x="33955" y="3996686"/>
        <a:ext cx="6195730" cy="627655"/>
      </dsp:txXfrm>
    </dsp:sp>
    <dsp:sp modelId="{680B40F6-651A-46FD-88AE-439785BF4E7B}">
      <dsp:nvSpPr>
        <dsp:cNvPr id="0" name=""/>
        <dsp:cNvSpPr/>
      </dsp:nvSpPr>
      <dsp:spPr>
        <a:xfrm>
          <a:off x="0" y="4741816"/>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Connecting Rod</a:t>
          </a:r>
          <a:endParaRPr lang="en-US" sz="2900" kern="1200"/>
        </a:p>
      </dsp:txBody>
      <dsp:txXfrm>
        <a:off x="33955" y="4775771"/>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5C33-5057-4D5D-AD0B-E6CD23F92D26}">
      <dsp:nvSpPr>
        <dsp:cNvPr id="0" name=""/>
        <dsp:cNvSpPr/>
      </dsp:nvSpPr>
      <dsp:spPr>
        <a:xfrm>
          <a:off x="0" y="462200"/>
          <a:ext cx="6666833" cy="10740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Various heat sources (solar, geothermal, nuclear energy, waste heat, biological)</a:t>
          </a:r>
        </a:p>
      </dsp:txBody>
      <dsp:txXfrm>
        <a:off x="52431" y="514631"/>
        <a:ext cx="6561971" cy="969198"/>
      </dsp:txXfrm>
    </dsp:sp>
    <dsp:sp modelId="{39263A06-8F1F-485E-91A1-C85801826905}">
      <dsp:nvSpPr>
        <dsp:cNvPr id="0" name=""/>
        <dsp:cNvSpPr/>
      </dsp:nvSpPr>
      <dsp:spPr>
        <a:xfrm>
          <a:off x="0" y="1614020"/>
          <a:ext cx="6666833" cy="107406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Heat is external and the burning of a fuel-air mixture can be more accurately controlled.</a:t>
          </a:r>
        </a:p>
      </dsp:txBody>
      <dsp:txXfrm>
        <a:off x="52431" y="1666451"/>
        <a:ext cx="6561971" cy="969198"/>
      </dsp:txXfrm>
    </dsp:sp>
    <dsp:sp modelId="{F16D18B6-2E45-4B1B-9278-8644F6B72BF5}">
      <dsp:nvSpPr>
        <dsp:cNvPr id="0" name=""/>
        <dsp:cNvSpPr/>
      </dsp:nvSpPr>
      <dsp:spPr>
        <a:xfrm>
          <a:off x="0" y="2765839"/>
          <a:ext cx="6666833" cy="107406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Operates at relatively low pressure and thus are much safer than typical steam turbines</a:t>
          </a:r>
        </a:p>
      </dsp:txBody>
      <dsp:txXfrm>
        <a:off x="52431" y="2818270"/>
        <a:ext cx="6561971" cy="969198"/>
      </dsp:txXfrm>
    </dsp:sp>
    <dsp:sp modelId="{0DF35517-6CDC-4ED4-810E-44AF12DEB6DD}">
      <dsp:nvSpPr>
        <dsp:cNvPr id="0" name=""/>
        <dsp:cNvSpPr/>
      </dsp:nvSpPr>
      <dsp:spPr>
        <a:xfrm>
          <a:off x="0" y="3917660"/>
          <a:ext cx="6666833" cy="107406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Less manpower needed to operate any type of commercial Stirling engine.</a:t>
          </a:r>
        </a:p>
      </dsp:txBody>
      <dsp:txXfrm>
        <a:off x="52431" y="3970091"/>
        <a:ext cx="6561971" cy="969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BDD7E-D93F-433A-AD0A-F9EFC223418B}">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29600-05ED-40F0-A969-5E1B025C08FD}">
      <dsp:nvSpPr>
        <dsp:cNvPr id="0" name=""/>
        <dsp:cNvSpPr/>
      </dsp:nvSpPr>
      <dsp:spPr>
        <a:xfrm>
          <a:off x="0" y="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price : its cost is probably the most important problem, it is not yet competitive with other means well established.</a:t>
          </a:r>
        </a:p>
      </dsp:txBody>
      <dsp:txXfrm>
        <a:off x="0" y="0"/>
        <a:ext cx="6666833" cy="1363480"/>
      </dsp:txXfrm>
    </dsp:sp>
    <dsp:sp modelId="{B3948CCC-B100-4DDA-A44B-F2BAAE119660}">
      <dsp:nvSpPr>
        <dsp:cNvPr id="0" name=""/>
        <dsp:cNvSpPr/>
      </dsp:nvSpPr>
      <dsp:spPr>
        <a:xfrm>
          <a:off x="0" y="1363480"/>
          <a:ext cx="6666833" cy="0"/>
        </a:xfrm>
        <a:prstGeom prst="lin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BD84872-9217-4BD4-858D-484D105BF021}">
      <dsp:nvSpPr>
        <dsp:cNvPr id="0" name=""/>
        <dsp:cNvSpPr/>
      </dsp:nvSpPr>
      <dsp:spPr>
        <a:xfrm>
          <a:off x="0" y="136348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ignorance of this type of engine by the general public. Only a few fans know it exists. It is therefore necessary to promote it.</a:t>
          </a:r>
        </a:p>
      </dsp:txBody>
      <dsp:txXfrm>
        <a:off x="0" y="1363480"/>
        <a:ext cx="6666833" cy="1363480"/>
      </dsp:txXfrm>
    </dsp:sp>
    <dsp:sp modelId="{5A391169-8FB9-4872-857E-A82A6025BCD4}">
      <dsp:nvSpPr>
        <dsp:cNvPr id="0" name=""/>
        <dsp:cNvSpPr/>
      </dsp:nvSpPr>
      <dsp:spPr>
        <a:xfrm>
          <a:off x="0" y="2726960"/>
          <a:ext cx="6666833" cy="0"/>
        </a:xfrm>
        <a:prstGeom prst="lin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67D4FFD-3F44-4BA0-8383-B568B757D5E9}">
      <dsp:nvSpPr>
        <dsp:cNvPr id="0" name=""/>
        <dsp:cNvSpPr/>
      </dsp:nvSpPr>
      <dsp:spPr>
        <a:xfrm>
          <a:off x="0" y="272696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variety of models prevents standardization and, consequently, lower prices.</a:t>
          </a:r>
        </a:p>
      </dsp:txBody>
      <dsp:txXfrm>
        <a:off x="0" y="2726960"/>
        <a:ext cx="6666833" cy="1363480"/>
      </dsp:txXfrm>
    </dsp:sp>
    <dsp:sp modelId="{2F3C39E6-7B0B-43F5-BAC6-3301E964026C}">
      <dsp:nvSpPr>
        <dsp:cNvPr id="0" name=""/>
        <dsp:cNvSpPr/>
      </dsp:nvSpPr>
      <dsp:spPr>
        <a:xfrm>
          <a:off x="0" y="4090440"/>
          <a:ext cx="6666833"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3765BC4-E1AC-409F-815B-426A0E8DFB62}">
      <dsp:nvSpPr>
        <dsp:cNvPr id="0" name=""/>
        <dsp:cNvSpPr/>
      </dsp:nvSpPr>
      <dsp:spPr>
        <a:xfrm>
          <a:off x="0" y="409044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Heat transfers with a gas are delicate and often require bulky apparatus.</a:t>
          </a:r>
        </a:p>
      </dsp:txBody>
      <dsp:txXfrm>
        <a:off x="0" y="4090440"/>
        <a:ext cx="6666833" cy="1363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F927-3392-4250-9BCD-DC6775A563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37E28D-202C-49FD-A113-EB540EB1CA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6D653A-98D7-4F0F-8E91-AA8856D87F0C}"/>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CA3C11C9-CB98-4382-B984-1EB8BB40F4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317244-3EC8-49FD-842C-525BF9E59FC3}"/>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3302042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F04B-8BD4-487B-AFFF-6C3B970F13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0AF283-9F70-48BD-9FED-606AB1C9DE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852D8-3A07-49CE-A596-9A4BE53AD614}"/>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242034AA-E202-4BDA-8432-E8F6A5DD9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1453E-211D-4FFB-BBE8-467EF530B5A7}"/>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96079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D63BE-73CD-467C-920C-448A82CD81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556B24-6482-4335-8516-79B6E0046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AD1C87-CC52-46DE-9922-AE9535643846}"/>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C3F2414C-1A5E-4AE4-83C0-34B875C8D3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FA8EF7-F6E3-4E5B-AC7C-7ABC343FF365}"/>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369494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5C2F-A240-4030-8638-8EA19358C0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934573-7EF4-4493-B208-8444C54647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49668-A9B9-4C71-9915-44755366A408}"/>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22903A8B-053D-4589-8BD6-FFBA03405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7592B8-259D-4DA2-A4AA-7F81C890AE2F}"/>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71785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85E6-51BE-4874-BD0B-5F1D088479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822292-9420-4456-80DC-EBF388F7B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DB0933-352A-4257-A8B6-DFAFACB1BB8E}"/>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C252902B-CE5C-4D5C-A3C5-5F0DEA84C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9FF12B-19BE-4273-9B77-52CF3F72B72A}"/>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86257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A818-60A6-4030-8EB5-89F9F338C0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4D6EB-3782-40C3-9A86-4E8C0791C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D35F9E-10E4-471D-900C-7D9921D9ED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B6CDDD-53A3-4FC6-8111-9FECA139B479}"/>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6" name="Footer Placeholder 5">
            <a:extLst>
              <a:ext uri="{FF2B5EF4-FFF2-40B4-BE49-F238E27FC236}">
                <a16:creationId xmlns:a16="http://schemas.microsoft.com/office/drawing/2014/main" id="{8EACD804-7CA4-4502-8BE6-4DABCE45ED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F79479-EC73-4E94-98F3-2622CEA303CC}"/>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2548273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E29E-2468-494A-8F91-1ABBC51BBF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27E417-C45E-413B-ACA9-A16A00AF1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B11BE2-F613-49D9-9C73-DC2E1A27E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E99C24-8D02-420D-9722-9F97410073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A0797E-3BE5-48C1-9E00-EE6A538E4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54138C-0846-43BC-B86B-72830F9441FA}"/>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8" name="Footer Placeholder 7">
            <a:extLst>
              <a:ext uri="{FF2B5EF4-FFF2-40B4-BE49-F238E27FC236}">
                <a16:creationId xmlns:a16="http://schemas.microsoft.com/office/drawing/2014/main" id="{C35EE442-CEDA-4373-8EDE-96E5F16364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06FD69-AD8A-47EF-93F3-6B6C69314169}"/>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3962979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F790A-C837-4D04-9516-2929AB35E5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D96B23-1C83-499D-BA41-41A7D83DFB25}"/>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4" name="Footer Placeholder 3">
            <a:extLst>
              <a:ext uri="{FF2B5EF4-FFF2-40B4-BE49-F238E27FC236}">
                <a16:creationId xmlns:a16="http://schemas.microsoft.com/office/drawing/2014/main" id="{8A5822D8-327C-4C8F-BEB7-BECE3D3BDF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AF0F85-337E-42F0-BDFE-3671DEA0ADB2}"/>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2196224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931EB-7C46-4278-A1D4-488B46594D9B}"/>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3" name="Footer Placeholder 2">
            <a:extLst>
              <a:ext uri="{FF2B5EF4-FFF2-40B4-BE49-F238E27FC236}">
                <a16:creationId xmlns:a16="http://schemas.microsoft.com/office/drawing/2014/main" id="{4451B2C6-F47F-4526-A723-1FF9302A07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805839-9AC1-4F5B-99C7-3612D30E4CCE}"/>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423015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1C49-12BB-4EC9-A22B-1BE433D738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D34B97-9419-4757-8ECB-8F5B7A38C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E17D9A-2EAD-4710-AB74-482843CD6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BE331-9211-49A3-B266-47564396EE13}"/>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6" name="Footer Placeholder 5">
            <a:extLst>
              <a:ext uri="{FF2B5EF4-FFF2-40B4-BE49-F238E27FC236}">
                <a16:creationId xmlns:a16="http://schemas.microsoft.com/office/drawing/2014/main" id="{DB106E57-D76C-4F01-8A68-98188C4837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C82060-D084-49D9-81DD-05063F8EE620}"/>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396741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B866-73BA-461B-A2CC-08FD0EB1E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2F3FCE-7423-4C8E-A04A-6C01BA2DB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44ACF5-FFC8-4377-BA37-9FCEAA542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3C696-DE67-4641-AD1E-9CD9BB517CAF}"/>
              </a:ext>
            </a:extLst>
          </p:cNvPr>
          <p:cNvSpPr>
            <a:spLocks noGrp="1"/>
          </p:cNvSpPr>
          <p:nvPr>
            <p:ph type="dt" sz="half" idx="10"/>
          </p:nvPr>
        </p:nvSpPr>
        <p:spPr/>
        <p:txBody>
          <a:bodyPr/>
          <a:lstStyle/>
          <a:p>
            <a:fld id="{B5F8C782-39D4-4441-BF77-CB08FCB9AF12}" type="datetimeFigureOut">
              <a:rPr lang="en-IN" smtClean="0"/>
              <a:t>07-12-2021</a:t>
            </a:fld>
            <a:endParaRPr lang="en-IN"/>
          </a:p>
        </p:txBody>
      </p:sp>
      <p:sp>
        <p:nvSpPr>
          <p:cNvPr id="6" name="Footer Placeholder 5">
            <a:extLst>
              <a:ext uri="{FF2B5EF4-FFF2-40B4-BE49-F238E27FC236}">
                <a16:creationId xmlns:a16="http://schemas.microsoft.com/office/drawing/2014/main" id="{A301F80C-D5D1-40DA-A3D5-D434EC9C8D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D636FC-7E43-4792-9773-FBE47BC03BE7}"/>
              </a:ext>
            </a:extLst>
          </p:cNvPr>
          <p:cNvSpPr>
            <a:spLocks noGrp="1"/>
          </p:cNvSpPr>
          <p:nvPr>
            <p:ph type="sldNum" sz="quarter" idx="12"/>
          </p:nvPr>
        </p:nvSpPr>
        <p:spPr/>
        <p:txBody>
          <a:bodyPr/>
          <a:lstStyle/>
          <a:p>
            <a:fld id="{2537B98D-D31B-48BC-9084-C76C3CBCF6FA}" type="slidenum">
              <a:rPr lang="en-IN" smtClean="0"/>
              <a:t>‹#›</a:t>
            </a:fld>
            <a:endParaRPr lang="en-IN"/>
          </a:p>
        </p:txBody>
      </p:sp>
    </p:spTree>
    <p:extLst>
      <p:ext uri="{BB962C8B-B14F-4D97-AF65-F5344CB8AC3E}">
        <p14:creationId xmlns:p14="http://schemas.microsoft.com/office/powerpoint/2010/main" val="347037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FF43B-183B-42C5-ABA9-91C236E736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00508E-3DCB-4AD2-819B-97C5C7E1F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1466E5-E558-48B6-ADE2-6C4C0EC91E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8C782-39D4-4441-BF77-CB08FCB9AF12}" type="datetimeFigureOut">
              <a:rPr lang="en-IN" smtClean="0"/>
              <a:t>07-12-2021</a:t>
            </a:fld>
            <a:endParaRPr lang="en-IN"/>
          </a:p>
        </p:txBody>
      </p:sp>
      <p:sp>
        <p:nvSpPr>
          <p:cNvPr id="5" name="Footer Placeholder 4">
            <a:extLst>
              <a:ext uri="{FF2B5EF4-FFF2-40B4-BE49-F238E27FC236}">
                <a16:creationId xmlns:a16="http://schemas.microsoft.com/office/drawing/2014/main" id="{5173524C-06CB-43F6-867C-731E9E3EC2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0E22DE-1294-4E1A-A664-0580561116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7B98D-D31B-48BC-9084-C76C3CBCF6FA}" type="slidenum">
              <a:rPr lang="en-IN" smtClean="0"/>
              <a:t>‹#›</a:t>
            </a:fld>
            <a:endParaRPr lang="en-IN"/>
          </a:p>
        </p:txBody>
      </p:sp>
    </p:spTree>
    <p:extLst>
      <p:ext uri="{BB962C8B-B14F-4D97-AF65-F5344CB8AC3E}">
        <p14:creationId xmlns:p14="http://schemas.microsoft.com/office/powerpoint/2010/main" val="2585559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arget="../media/image17.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arget="../media/image3.jpe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2" Target="../media/image4.jpeg" Type="http://schemas.openxmlformats.org/officeDocument/2006/relationships/imag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tirling_engine" TargetMode="External"/><Relationship Id="rId2" Type="http://schemas.openxmlformats.org/officeDocument/2006/relationships/hyperlink" Target="https://auto.howstuffworks.com/stirling-engine.htm" TargetMode="External"/><Relationship Id="rId1" Type="http://schemas.openxmlformats.org/officeDocument/2006/relationships/slideLayout" Target="../slideLayouts/slideLayout2.xml"/><Relationship Id="rId4" Type="http://schemas.openxmlformats.org/officeDocument/2006/relationships/hyperlink" Target="https://www.explainthatstuff.com/how-stirling-engines-work.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4"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Close up of clockwork" id="5" name="Picture 4">
            <a:extLst>
              <a:ext uri="{FF2B5EF4-FFF2-40B4-BE49-F238E27FC236}">
                <a16:creationId xmlns:a16="http://schemas.microsoft.com/office/drawing/2014/main" id="{BAC54B83-786C-4CF9-8658-AA8ACFF65B56}"/>
              </a:ext>
            </a:extLst>
          </p:cNvPr>
          <p:cNvPicPr>
            <a:picLocks noChangeAspect="1"/>
          </p:cNvPicPr>
          <p:nvPr/>
        </p:nvPicPr>
        <p:blipFill rotWithShape="1">
          <a:blip r:embed="rId2">
            <a:alphaModFix amt="50000"/>
          </a:blip>
          <a:srcRect b="-1"/>
          <a:stretch/>
        </p:blipFill>
        <p:spPr>
          <a:xfrm>
            <a:off x="20" y="1"/>
            <a:ext cx="12191980" cy="6857999"/>
          </a:xfrm>
          <a:prstGeom prst="rect">
            <a:avLst/>
          </a:prstGeom>
        </p:spPr>
      </p:pic>
      <p:sp>
        <p:nvSpPr>
          <p:cNvPr id="2" name="Title 1">
            <a:extLst>
              <a:ext uri="{FF2B5EF4-FFF2-40B4-BE49-F238E27FC236}">
                <a16:creationId xmlns:a16="http://schemas.microsoft.com/office/drawing/2014/main" id="{754282B2-9884-4C6D-898B-F8324FFF638E}"/>
              </a:ext>
            </a:extLst>
          </p:cNvPr>
          <p:cNvSpPr>
            <a:spLocks noGrp="1"/>
          </p:cNvSpPr>
          <p:nvPr>
            <p:ph type="ctrTitle"/>
          </p:nvPr>
        </p:nvSpPr>
        <p:spPr>
          <a:xfrm>
            <a:off x="1524000" y="1122362"/>
            <a:ext cx="9144000" cy="1436842"/>
          </a:xfrm>
        </p:spPr>
        <p:txBody>
          <a:bodyPr>
            <a:normAutofit/>
          </a:bodyPr>
          <a:lstStyle/>
          <a:p>
            <a:r>
              <a:rPr dirty="0" lang="en-US">
                <a:solidFill>
                  <a:srgbClr val="FFFFFF"/>
                </a:solidFill>
              </a:rPr>
              <a:t>Dynamics of Machine</a:t>
            </a:r>
            <a:endParaRPr dirty="0" lang="en-IN">
              <a:solidFill>
                <a:srgbClr val="FFFFFF"/>
              </a:solidFill>
            </a:endParaRPr>
          </a:p>
        </p:txBody>
      </p:sp>
      <p:sp>
        <p:nvSpPr>
          <p:cNvPr id="3" name="Subtitle 2">
            <a:extLst>
              <a:ext uri="{FF2B5EF4-FFF2-40B4-BE49-F238E27FC236}">
                <a16:creationId xmlns:a16="http://schemas.microsoft.com/office/drawing/2014/main" id="{10367F21-C0E7-462C-B7F6-009904897E8C}"/>
              </a:ext>
            </a:extLst>
          </p:cNvPr>
          <p:cNvSpPr>
            <a:spLocks noGrp="1"/>
          </p:cNvSpPr>
          <p:nvPr>
            <p:ph idx="1" type="subTitle"/>
          </p:nvPr>
        </p:nvSpPr>
        <p:spPr>
          <a:xfrm>
            <a:off x="1524000" y="3155357"/>
            <a:ext cx="9144000" cy="2833067"/>
          </a:xfrm>
        </p:spPr>
        <p:txBody>
          <a:bodyPr>
            <a:normAutofit/>
          </a:bodyPr>
          <a:lstStyle/>
          <a:p>
            <a:r>
              <a:rPr dirty="0" lang="en-US">
                <a:solidFill>
                  <a:srgbClr val="FFFFFF"/>
                </a:solidFill>
              </a:rPr>
              <a:t>Project</a:t>
            </a:r>
          </a:p>
          <a:p>
            <a:pPr algn="l"/>
            <a:r>
              <a:rPr dirty="0" lang="en-US" sz="2000">
                <a:solidFill>
                  <a:srgbClr val="FFFFFF"/>
                </a:solidFill>
              </a:rPr>
              <a:t>Submitted to </a:t>
            </a:r>
          </a:p>
          <a:p>
            <a:pPr algn="l"/>
            <a:r>
              <a:rPr dirty="0" lang="en-US" sz="2000">
                <a:solidFill>
                  <a:srgbClr val="FFFFFF"/>
                </a:solidFill>
              </a:rPr>
              <a:t>Dr. Amiya Dash</a:t>
            </a:r>
          </a:p>
          <a:p>
            <a:pPr algn="l"/>
            <a:r>
              <a:rPr dirty="0" lang="en-US" sz="2000">
                <a:solidFill>
                  <a:srgbClr val="FFFFFF"/>
                </a:solidFill>
              </a:rPr>
              <a:t>Mr. .</a:t>
            </a:r>
            <a:r>
              <a:rPr dirty="0" err="1" lang="en-US" sz="2000">
                <a:solidFill>
                  <a:srgbClr val="FFFFFF"/>
                </a:solidFill>
              </a:rPr>
              <a:t>Tirath</a:t>
            </a:r>
            <a:r>
              <a:rPr dirty="0" lang="en-US" sz="2000">
                <a:solidFill>
                  <a:srgbClr val="FFFFFF"/>
                </a:solidFill>
              </a:rPr>
              <a:t> Kumar.</a:t>
            </a:r>
          </a:p>
          <a:p>
            <a:pPr algn="r"/>
            <a:r>
              <a:rPr dirty="0" lang="en-IN" sz="2000">
                <a:solidFill>
                  <a:srgbClr val="FFFFFF"/>
                </a:solidFill>
              </a:rPr>
              <a:t>Submitted by</a:t>
            </a:r>
          </a:p>
          <a:p>
            <a:pPr algn="r"/>
            <a:r>
              <a:rPr dirty="0" lang="en-IN" sz="2000">
                <a:solidFill>
                  <a:srgbClr val="FFFFFF"/>
                </a:solidFill>
              </a:rPr>
              <a:t>Gunda Venkata Sai Jai Harsha.</a:t>
            </a:r>
          </a:p>
          <a:p>
            <a:pPr algn="r"/>
            <a:r>
              <a:rPr dirty="0" lang="en-IN" sz="2000">
                <a:solidFill>
                  <a:srgbClr val="FFFFFF"/>
                </a:solidFill>
              </a:rPr>
              <a:t>190169/190C205003.</a:t>
            </a:r>
          </a:p>
          <a:p>
            <a:endParaRPr dirty="0" lang="en-IN" sz="600">
              <a:solidFill>
                <a:srgbClr val="FFFFFF"/>
              </a:solidFill>
            </a:endParaRPr>
          </a:p>
        </p:txBody>
      </p:sp>
    </p:spTree>
    <p:extLst>
      <p:ext uri="{BB962C8B-B14F-4D97-AF65-F5344CB8AC3E}">
        <p14:creationId xmlns:p14="http://schemas.microsoft.com/office/powerpoint/2010/main" val="2825512971"/>
      </p:ext>
    </p:extLst>
  </p:cSld>
  <p:clrMapOvr>
    <a:overrideClrMapping accent1="accent1" accent2="accent2" accent3="accent3" accent4="accent4" accent5="accent5" accent6="accent6" bg1="dk1" bg2="dk2" folHlink="folHlink" hlink="hlink" tx1="lt1" tx2="lt2"/>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8AF05-B59B-48E3-866F-411FBCBADE9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FLY WHEEL</a:t>
            </a:r>
          </a:p>
        </p:txBody>
      </p:sp>
      <p:pic>
        <p:nvPicPr>
          <p:cNvPr id="15" name="Content Placeholder 14" descr="Diagram, engineering drawing&#10;&#10;Description automatically generated">
            <a:extLst>
              <a:ext uri="{FF2B5EF4-FFF2-40B4-BE49-F238E27FC236}">
                <a16:creationId xmlns:a16="http://schemas.microsoft.com/office/drawing/2014/main" id="{3164E4A1-FC6C-4489-8F26-5D6D1F29C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346456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8338B-9FF0-4A47-880E-4BAD24C2D4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BIG TUBE BASE</a:t>
            </a:r>
          </a:p>
        </p:txBody>
      </p:sp>
      <p:pic>
        <p:nvPicPr>
          <p:cNvPr id="5" name="Content Placeholder 4" descr="Diagram, engineering drawing&#10;&#10;Description automatically generated">
            <a:extLst>
              <a:ext uri="{FF2B5EF4-FFF2-40B4-BE49-F238E27FC236}">
                <a16:creationId xmlns:a16="http://schemas.microsoft.com/office/drawing/2014/main" id="{5875CBF1-B5C9-46D4-AB8F-9DFBFCD53C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333625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EAFDC-E50D-492F-813D-5EAC85045FD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PLATE</a:t>
            </a:r>
          </a:p>
        </p:txBody>
      </p:sp>
      <p:pic>
        <p:nvPicPr>
          <p:cNvPr id="5" name="Content Placeholder 4" descr="Diagram, engineering drawing&#10;&#10;Description automatically generated">
            <a:extLst>
              <a:ext uri="{FF2B5EF4-FFF2-40B4-BE49-F238E27FC236}">
                <a16:creationId xmlns:a16="http://schemas.microsoft.com/office/drawing/2014/main" id="{85562898-9D54-4B38-9F09-3245F0BE1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231984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C66D-C568-4E29-BE33-92D5A8399F1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DISPLACER PISTON</a:t>
            </a:r>
          </a:p>
        </p:txBody>
      </p:sp>
      <p:pic>
        <p:nvPicPr>
          <p:cNvPr id="5" name="Content Placeholder 4" descr="Diagram&#10;&#10;Description automatically generated">
            <a:extLst>
              <a:ext uri="{FF2B5EF4-FFF2-40B4-BE49-F238E27FC236}">
                <a16:creationId xmlns:a16="http://schemas.microsoft.com/office/drawing/2014/main" id="{C450488A-75A4-4454-86DE-697184DF8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220459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10D1A-01A2-4B28-A9FF-6978F5ECE18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POWER PISTON</a:t>
            </a:r>
          </a:p>
        </p:txBody>
      </p:sp>
      <p:pic>
        <p:nvPicPr>
          <p:cNvPr id="5" name="Content Placeholder 4" descr="Diagram, schematic&#10;&#10;Description automatically generated">
            <a:extLst>
              <a:ext uri="{FF2B5EF4-FFF2-40B4-BE49-F238E27FC236}">
                <a16:creationId xmlns:a16="http://schemas.microsoft.com/office/drawing/2014/main" id="{30FA501A-6606-4A34-BA10-905F2B36C5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197370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4B4D6-C1BD-481E-AA21-CE84FA87DCF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POWER PISTON DOWN</a:t>
            </a:r>
          </a:p>
        </p:txBody>
      </p:sp>
      <p:pic>
        <p:nvPicPr>
          <p:cNvPr id="5" name="Content Placeholder 4" descr="Diagram, engineering drawing&#10;&#10;Description automatically generated">
            <a:extLst>
              <a:ext uri="{FF2B5EF4-FFF2-40B4-BE49-F238E27FC236}">
                <a16:creationId xmlns:a16="http://schemas.microsoft.com/office/drawing/2014/main" id="{5CED291D-28D1-4AF7-AB25-A124C6BFC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234873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D4FD1-6F9E-4055-BBEE-7AEE6B6ABC3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CONNECTING ROD</a:t>
            </a:r>
          </a:p>
        </p:txBody>
      </p:sp>
      <p:pic>
        <p:nvPicPr>
          <p:cNvPr id="5" name="Content Placeholder 4" descr="Diagram&#10;&#10;Description automatically generated">
            <a:extLst>
              <a:ext uri="{FF2B5EF4-FFF2-40B4-BE49-F238E27FC236}">
                <a16:creationId xmlns:a16="http://schemas.microsoft.com/office/drawing/2014/main" id="{50F628C8-EA15-42C1-87FD-199DB3714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261191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4843C-FE1A-4D1D-A93D-BA4541D89FB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DISPLACER </a:t>
            </a:r>
          </a:p>
        </p:txBody>
      </p:sp>
      <p:pic>
        <p:nvPicPr>
          <p:cNvPr id="5" name="Content Placeholder 4" descr="Diagram, engineering drawing&#10;&#10;Description automatically generated">
            <a:extLst>
              <a:ext uri="{FF2B5EF4-FFF2-40B4-BE49-F238E27FC236}">
                <a16:creationId xmlns:a16="http://schemas.microsoft.com/office/drawing/2014/main" id="{DBEB095F-66EB-46A8-A4FF-2FFEF13FE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4012061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7FB61-A33A-4A81-8879-DDC83227D63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FLYWHEEL TOWER</a:t>
            </a:r>
          </a:p>
        </p:txBody>
      </p:sp>
      <p:pic>
        <p:nvPicPr>
          <p:cNvPr id="5" name="Content Placeholder 4" descr="Diagram, schematic&#10;&#10;Description automatically generated">
            <a:extLst>
              <a:ext uri="{FF2B5EF4-FFF2-40B4-BE49-F238E27FC236}">
                <a16:creationId xmlns:a16="http://schemas.microsoft.com/office/drawing/2014/main" id="{360112E5-C578-4E9B-8EA6-A55F66A3F4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029164"/>
            <a:ext cx="6780700" cy="4797342"/>
          </a:xfrm>
          <a:prstGeom prst="rect">
            <a:avLst/>
          </a:prstGeom>
        </p:spPr>
      </p:pic>
    </p:spTree>
    <p:extLst>
      <p:ext uri="{BB962C8B-B14F-4D97-AF65-F5344CB8AC3E}">
        <p14:creationId xmlns:p14="http://schemas.microsoft.com/office/powerpoint/2010/main" val="1979538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26E48A-1751-4C49-B0C2-FBD39817962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BILL OF MATERIAL</a:t>
            </a:r>
            <a:endParaRPr lang="en-IN" sz="4000">
              <a:solidFill>
                <a:srgbClr val="FFFFFF"/>
              </a:solidFill>
            </a:endParaRPr>
          </a:p>
        </p:txBody>
      </p:sp>
      <p:graphicFrame>
        <p:nvGraphicFramePr>
          <p:cNvPr id="4" name="Content Placeholder 3">
            <a:extLst>
              <a:ext uri="{FF2B5EF4-FFF2-40B4-BE49-F238E27FC236}">
                <a16:creationId xmlns:a16="http://schemas.microsoft.com/office/drawing/2014/main" id="{5476E60A-8E99-4ECB-B3A4-EAD897680944}"/>
              </a:ext>
            </a:extLst>
          </p:cNvPr>
          <p:cNvGraphicFramePr>
            <a:graphicFrameLocks noGrp="1"/>
          </p:cNvGraphicFramePr>
          <p:nvPr>
            <p:ph idx="1"/>
            <p:extLst>
              <p:ext uri="{D42A27DB-BD31-4B8C-83A1-F6EECF244321}">
                <p14:modId xmlns:p14="http://schemas.microsoft.com/office/powerpoint/2010/main" val="2079246783"/>
              </p:ext>
            </p:extLst>
          </p:nvPr>
        </p:nvGraphicFramePr>
        <p:xfrm>
          <a:off x="984893" y="2112579"/>
          <a:ext cx="10246158" cy="4271718"/>
        </p:xfrm>
        <a:graphic>
          <a:graphicData uri="http://schemas.openxmlformats.org/drawingml/2006/table">
            <a:tbl>
              <a:tblPr/>
              <a:tblGrid>
                <a:gridCol w="908604">
                  <a:extLst>
                    <a:ext uri="{9D8B030D-6E8A-4147-A177-3AD203B41FA5}">
                      <a16:colId xmlns:a16="http://schemas.microsoft.com/office/drawing/2014/main" val="3626045630"/>
                    </a:ext>
                  </a:extLst>
                </a:gridCol>
                <a:gridCol w="1703798">
                  <a:extLst>
                    <a:ext uri="{9D8B030D-6E8A-4147-A177-3AD203B41FA5}">
                      <a16:colId xmlns:a16="http://schemas.microsoft.com/office/drawing/2014/main" val="3475382122"/>
                    </a:ext>
                  </a:extLst>
                </a:gridCol>
                <a:gridCol w="1133721">
                  <a:extLst>
                    <a:ext uri="{9D8B030D-6E8A-4147-A177-3AD203B41FA5}">
                      <a16:colId xmlns:a16="http://schemas.microsoft.com/office/drawing/2014/main" val="4130660729"/>
                    </a:ext>
                  </a:extLst>
                </a:gridCol>
                <a:gridCol w="1608466">
                  <a:extLst>
                    <a:ext uri="{9D8B030D-6E8A-4147-A177-3AD203B41FA5}">
                      <a16:colId xmlns:a16="http://schemas.microsoft.com/office/drawing/2014/main" val="1520232174"/>
                    </a:ext>
                  </a:extLst>
                </a:gridCol>
                <a:gridCol w="976110">
                  <a:extLst>
                    <a:ext uri="{9D8B030D-6E8A-4147-A177-3AD203B41FA5}">
                      <a16:colId xmlns:a16="http://schemas.microsoft.com/office/drawing/2014/main" val="363066788"/>
                    </a:ext>
                  </a:extLst>
                </a:gridCol>
                <a:gridCol w="937786">
                  <a:extLst>
                    <a:ext uri="{9D8B030D-6E8A-4147-A177-3AD203B41FA5}">
                      <a16:colId xmlns:a16="http://schemas.microsoft.com/office/drawing/2014/main" val="931115301"/>
                    </a:ext>
                  </a:extLst>
                </a:gridCol>
                <a:gridCol w="937786">
                  <a:extLst>
                    <a:ext uri="{9D8B030D-6E8A-4147-A177-3AD203B41FA5}">
                      <a16:colId xmlns:a16="http://schemas.microsoft.com/office/drawing/2014/main" val="2045169281"/>
                    </a:ext>
                  </a:extLst>
                </a:gridCol>
                <a:gridCol w="1030723">
                  <a:extLst>
                    <a:ext uri="{9D8B030D-6E8A-4147-A177-3AD203B41FA5}">
                      <a16:colId xmlns:a16="http://schemas.microsoft.com/office/drawing/2014/main" val="3911675977"/>
                    </a:ext>
                  </a:extLst>
                </a:gridCol>
                <a:gridCol w="1009164">
                  <a:extLst>
                    <a:ext uri="{9D8B030D-6E8A-4147-A177-3AD203B41FA5}">
                      <a16:colId xmlns:a16="http://schemas.microsoft.com/office/drawing/2014/main" val="3809847595"/>
                    </a:ext>
                  </a:extLst>
                </a:gridCol>
              </a:tblGrid>
              <a:tr h="250129">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s.no</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Part name</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Material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volume  mm^3</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Density</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Mass g</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Rate /g</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Quanity</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tc>
                  <a:txBody>
                    <a:bodyPr/>
                    <a:lstStyle/>
                    <a:p>
                      <a:pPr algn="l" fontAlgn="b">
                        <a:spcBef>
                          <a:spcPts val="0"/>
                        </a:spcBef>
                        <a:spcAft>
                          <a:spcPts val="0"/>
                        </a:spcAft>
                      </a:pPr>
                      <a:r>
                        <a:rPr lang="en-IN" sz="1300" b="1" i="0" u="none" strike="noStrike">
                          <a:solidFill>
                            <a:srgbClr val="FFFFFF"/>
                          </a:solidFill>
                          <a:effectLst/>
                          <a:latin typeface="Calibri" panose="020F0502020204030204" pitchFamily="34" charset="0"/>
                        </a:rPr>
                        <a:t>Total</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1819175751"/>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Big Tube</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Acrylic </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14088.749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16.766</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3.3532</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653532126"/>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plate</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Copper</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23891.15</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213.587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0.45</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96.11415</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10492022"/>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3</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Plate 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copper</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22380.727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199.92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0.45</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89.964</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4905434"/>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4</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Displacer piston</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Brass</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2896.79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24.594</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0.3</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7.3782</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232866123"/>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5</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power piston</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3168.998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11.182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2.12458</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11307565"/>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6</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Fly wheel tower </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Aluminium</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10221.025</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0.003</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27.597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0.25</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6.89925</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058880957"/>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7</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Flywheel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17981.97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152.664</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29.00616</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8826429"/>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8</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Displacer bushing</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2704.7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21.232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4.03408</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44883274"/>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9</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Bearing 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162.947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1.279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0.48602</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499766065"/>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10</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power piston</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1125.211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6.652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1.26388</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700220909"/>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11</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Lower rubber</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538.51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4.227</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1.60626</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59832846"/>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12</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spacers</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steel</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1627.48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0.008</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12.776</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0.19</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4</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9.70976</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806184100"/>
                  </a:ext>
                </a:extLst>
              </a:tr>
              <a:tr h="250129">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13</a:t>
                      </a: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Connecting rod</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laminate</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246.083</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0.001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0.34</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0.11</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2</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a:solidFill>
                            <a:srgbClr val="000000"/>
                          </a:solidFill>
                          <a:effectLst/>
                          <a:latin typeface="Calibri" panose="020F0502020204030204" pitchFamily="34" charset="0"/>
                        </a:rPr>
                        <a:t>0.0748</a:t>
                      </a: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316970779"/>
                  </a:ext>
                </a:extLst>
              </a:tr>
              <a:tr h="440875">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199351071"/>
                  </a:ext>
                </a:extLst>
              </a:tr>
              <a:tr h="250129">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w="6350" cap="flat" cmpd="sng" algn="ctr">
                      <a:solidFill>
                        <a:srgbClr val="5B9BD5"/>
                      </a:solidFill>
                      <a:prstDash val="solid"/>
                      <a:round/>
                      <a:headEnd type="none" w="med" len="med"/>
                      <a:tailEnd type="none" w="med" len="med"/>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spcBef>
                          <a:spcPts val="0"/>
                        </a:spcBef>
                        <a:spcAft>
                          <a:spcPts val="0"/>
                        </a:spcAft>
                      </a:pPr>
                      <a:r>
                        <a:rPr lang="en-IN" sz="1300" b="0" i="0" u="none" strike="noStrike">
                          <a:solidFill>
                            <a:srgbClr val="000000"/>
                          </a:solidFill>
                          <a:effectLst/>
                          <a:latin typeface="Calibri" panose="020F0502020204030204" pitchFamily="34" charset="0"/>
                        </a:rPr>
                        <a:t>Total cost</a:t>
                      </a:r>
                      <a:endParaRPr lang="en-IN" sz="2100" b="0" i="0" u="none" strike="noStrike">
                        <a:effectLst/>
                        <a:latin typeface="Arial" panose="020B0604020202020204" pitchFamily="34" charset="0"/>
                      </a:endParaRPr>
                    </a:p>
                  </a:txBody>
                  <a:tcPr marL="8997" marR="8997" marT="8997" marB="0" anchor="b">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spcBef>
                          <a:spcPts val="0"/>
                        </a:spcBef>
                        <a:spcAft>
                          <a:spcPts val="0"/>
                        </a:spcAft>
                      </a:pPr>
                      <a:r>
                        <a:rPr lang="en-IN" sz="1300" b="0" i="0" u="none" strike="noStrike" dirty="0">
                          <a:solidFill>
                            <a:srgbClr val="000000"/>
                          </a:solidFill>
                          <a:effectLst/>
                          <a:latin typeface="Calibri" panose="020F0502020204030204" pitchFamily="34" charset="0"/>
                        </a:rPr>
                        <a:t>252.0143</a:t>
                      </a:r>
                      <a:endParaRPr lang="en-IN" sz="2100" b="0" i="0" u="none" strike="noStrike" dirty="0">
                        <a:effectLst/>
                        <a:latin typeface="Arial" panose="020B0604020202020204" pitchFamily="34" charset="0"/>
                      </a:endParaRPr>
                    </a:p>
                  </a:txBody>
                  <a:tcPr marL="8997" marR="8997" marT="8997" marB="0" anchor="b">
                    <a:lnL>
                      <a:noFill/>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11252477"/>
                  </a:ext>
                </a:extLst>
              </a:tr>
            </a:tbl>
          </a:graphicData>
        </a:graphic>
      </p:graphicFrame>
    </p:spTree>
    <p:extLst>
      <p:ext uri="{BB962C8B-B14F-4D97-AF65-F5344CB8AC3E}">
        <p14:creationId xmlns:p14="http://schemas.microsoft.com/office/powerpoint/2010/main" val="250395387"/>
      </p:ext>
    </p:extLst>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Gears up close" id="7" name="Picture 6">
            <a:extLst>
              <a:ext uri="{FF2B5EF4-FFF2-40B4-BE49-F238E27FC236}">
                <a16:creationId xmlns:a16="http://schemas.microsoft.com/office/drawing/2014/main" id="{9876E799-D700-4819-AE20-F949C3D44BD3}"/>
              </a:ext>
            </a:extLst>
          </p:cNvPr>
          <p:cNvPicPr>
            <a:picLocks noChangeAspect="1"/>
          </p:cNvPicPr>
          <p:nvPr/>
        </p:nvPicPr>
        <p:blipFill rotWithShape="1">
          <a:blip r:embed="rId2">
            <a:alphaModFix amt="50000"/>
          </a:blip>
          <a:srcRect b="36" r="-1"/>
          <a:stretch/>
        </p:blipFill>
        <p:spPr>
          <a:xfrm>
            <a:off x="20" y="10"/>
            <a:ext cx="12188930" cy="6857990"/>
          </a:xfrm>
          <a:prstGeom prst="rect">
            <a:avLst/>
          </a:prstGeom>
        </p:spPr>
      </p:pic>
      <p:sp>
        <p:nvSpPr>
          <p:cNvPr id="4" name="Title 3">
            <a:extLst>
              <a:ext uri="{FF2B5EF4-FFF2-40B4-BE49-F238E27FC236}">
                <a16:creationId xmlns:a16="http://schemas.microsoft.com/office/drawing/2014/main" id="{01E036BB-2D39-482B-B6B2-6A6DCD39C2F0}"/>
              </a:ext>
            </a:extLst>
          </p:cNvPr>
          <p:cNvSpPr>
            <a:spLocks noGrp="1"/>
          </p:cNvSpPr>
          <p:nvPr>
            <p:ph type="ctrTitle"/>
          </p:nvPr>
        </p:nvSpPr>
        <p:spPr>
          <a:xfrm>
            <a:off x="1524000" y="1122363"/>
            <a:ext cx="9144000" cy="3063240"/>
          </a:xfrm>
        </p:spPr>
        <p:txBody>
          <a:bodyPr>
            <a:normAutofit/>
          </a:bodyPr>
          <a:lstStyle/>
          <a:p>
            <a:r>
              <a:rPr dirty="0" lang="en-US" sz="6600">
                <a:solidFill>
                  <a:srgbClr val="FFFFFF"/>
                </a:solidFill>
              </a:rPr>
              <a:t>STIRILING ENGINE</a:t>
            </a:r>
            <a:endParaRPr dirty="0" lang="en-IN" sz="6600">
              <a:solidFill>
                <a:srgbClr val="FFFFFF"/>
              </a:solidFill>
            </a:endParaRP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3974206" y="4368623"/>
            <a:ext cx="4243589" cy="18288"/>
          </a:xfrm>
          <a:custGeom>
            <a:avLst/>
            <a:gdLst>
              <a:gd fmla="*/ 0 w 4243589" name="connsiteX0"/>
              <a:gd fmla="*/ 0 h 18288" name="connsiteY0"/>
              <a:gd fmla="*/ 478919 w 4243589" name="connsiteX1"/>
              <a:gd fmla="*/ 0 h 18288" name="connsiteY1"/>
              <a:gd fmla="*/ 957839 w 4243589" name="connsiteX2"/>
              <a:gd fmla="*/ 0 h 18288" name="connsiteY2"/>
              <a:gd fmla="*/ 1521630 w 4243589" name="connsiteX3"/>
              <a:gd fmla="*/ 0 h 18288" name="connsiteY3"/>
              <a:gd fmla="*/ 2212729 w 4243589" name="connsiteX4"/>
              <a:gd fmla="*/ 0 h 18288" name="connsiteY4"/>
              <a:gd fmla="*/ 2734084 w 4243589" name="connsiteX5"/>
              <a:gd fmla="*/ 0 h 18288" name="connsiteY5"/>
              <a:gd fmla="*/ 3255439 w 4243589" name="connsiteX6"/>
              <a:gd fmla="*/ 0 h 18288" name="connsiteY6"/>
              <a:gd fmla="*/ 4243589 w 4243589" name="connsiteX7"/>
              <a:gd fmla="*/ 0 h 18288" name="connsiteY7"/>
              <a:gd fmla="*/ 4243589 w 4243589" name="connsiteX8"/>
              <a:gd fmla="*/ 18288 h 18288" name="connsiteY8"/>
              <a:gd fmla="*/ 3594926 w 4243589" name="connsiteX9"/>
              <a:gd fmla="*/ 18288 h 18288" name="connsiteY9"/>
              <a:gd fmla="*/ 3073571 w 4243589" name="connsiteX10"/>
              <a:gd fmla="*/ 18288 h 18288" name="connsiteY10"/>
              <a:gd fmla="*/ 2552216 w 4243589" name="connsiteX11"/>
              <a:gd fmla="*/ 18288 h 18288" name="connsiteY11"/>
              <a:gd fmla="*/ 1903553 w 4243589" name="connsiteX12"/>
              <a:gd fmla="*/ 18288 h 18288" name="connsiteY12"/>
              <a:gd fmla="*/ 1212454 w 4243589" name="connsiteX13"/>
              <a:gd fmla="*/ 18288 h 18288" name="connsiteY13"/>
              <a:gd fmla="*/ 733535 w 4243589" name="connsiteX14"/>
              <a:gd fmla="*/ 18288 h 18288" name="connsiteY14"/>
              <a:gd fmla="*/ 0 w 4243589" name="connsiteX15"/>
              <a:gd fmla="*/ 18288 h 18288" name="connsiteY15"/>
              <a:gd fmla="*/ 0 w 4243589" name="connsiteX16"/>
              <a:gd fmla="*/ 0 h 1828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stroke="0"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cap="rnd" w="44450">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extLst>
      <p:ext uri="{BB962C8B-B14F-4D97-AF65-F5344CB8AC3E}">
        <p14:creationId xmlns:p14="http://schemas.microsoft.com/office/powerpoint/2010/main" val="256751381"/>
      </p:ext>
    </p:extLst>
  </p:cSld>
  <p:clrMapOvr>
    <a:overrideClrMapping accent1="accent1" accent2="accent2" accent3="accent3" accent4="accent4" accent5="accent5" accent6="accent6" bg1="dk1" bg2="dk2" folHlink="folHlink" hlink="hlink" tx1="lt1" tx2="lt2"/>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1000"/>
                                  </p:stCondLst>
                                  <p:iterate>
                                    <p:tmPct val="10000"/>
                                  </p:iterate>
                                  <p:childTnLst>
                                    <p:set>
                                      <p:cBhvr>
                                        <p:cTn dur="1" fill="hold" id="6">
                                          <p:stCondLst>
                                            <p:cond delay="0"/>
                                          </p:stCondLst>
                                        </p:cTn>
                                        <p:tgtEl>
                                          <p:spTgt spid="4"/>
                                        </p:tgtEl>
                                        <p:attrNameLst>
                                          <p:attrName>style.visibility</p:attrName>
                                        </p:attrNameLst>
                                      </p:cBhvr>
                                      <p:to>
                                        <p:strVal val="visible"/>
                                      </p:to>
                                    </p:set>
                                    <p:animEffect filter="fade" transition="in">
                                      <p:cBhvr>
                                        <p:cTn dur="7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F098B-B90D-4D47-B600-96F036ED19CB}"/>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APPLICATIONS</a:t>
            </a:r>
            <a:endParaRPr lang="en-IN" sz="4000" dirty="0">
              <a:solidFill>
                <a:srgbClr val="FFFFFF"/>
              </a:solidFill>
            </a:endParaRPr>
          </a:p>
        </p:txBody>
      </p:sp>
      <p:sp>
        <p:nvSpPr>
          <p:cNvPr id="3" name="Content Placeholder 2">
            <a:extLst>
              <a:ext uri="{FF2B5EF4-FFF2-40B4-BE49-F238E27FC236}">
                <a16:creationId xmlns:a16="http://schemas.microsoft.com/office/drawing/2014/main" id="{5E149630-2A29-4AFB-9ED0-A21CBE16954E}"/>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US" sz="2000" dirty="0"/>
              <a:t>CARS  A car can change the power quickly.</a:t>
            </a:r>
          </a:p>
          <a:p>
            <a:pPr marL="514350" indent="-514350">
              <a:buFont typeface="+mj-lt"/>
              <a:buAutoNum type="arabicPeriod"/>
            </a:pPr>
            <a:r>
              <a:rPr lang="en-US" sz="2000" dirty="0"/>
              <a:t>Water pump stations</a:t>
            </a:r>
          </a:p>
          <a:p>
            <a:pPr marL="514350" indent="-514350">
              <a:buFont typeface="+mj-lt"/>
              <a:buAutoNum type="arabicPeriod"/>
            </a:pPr>
            <a:r>
              <a:rPr lang="en-US" sz="2000" dirty="0"/>
              <a:t>Combined heat and power plant </a:t>
            </a:r>
          </a:p>
          <a:p>
            <a:pPr marL="514350" indent="-514350">
              <a:buFont typeface="+mj-lt"/>
              <a:buAutoNum type="arabicPeriod"/>
            </a:pPr>
            <a:r>
              <a:rPr lang="en-US" sz="2000" dirty="0"/>
              <a:t>Solar power generation</a:t>
            </a:r>
          </a:p>
          <a:p>
            <a:pPr marL="514350" indent="-514350">
              <a:buFont typeface="+mj-lt"/>
              <a:buAutoNum type="arabicPeriod"/>
            </a:pPr>
            <a:r>
              <a:rPr lang="en-US" sz="2000" dirty="0"/>
              <a:t>Stirling cryocoolers</a:t>
            </a:r>
          </a:p>
          <a:p>
            <a:pPr marL="514350" indent="-514350">
              <a:buFont typeface="+mj-lt"/>
              <a:buAutoNum type="arabicPeriod"/>
            </a:pPr>
            <a:r>
              <a:rPr lang="en-US" sz="2000" dirty="0"/>
              <a:t>Heat pump</a:t>
            </a:r>
          </a:p>
          <a:p>
            <a:pPr marL="514350" indent="-514350">
              <a:buFont typeface="+mj-lt"/>
              <a:buAutoNum type="arabicPeriod"/>
            </a:pPr>
            <a:r>
              <a:rPr lang="en-US" sz="2000" dirty="0"/>
              <a:t>Marine engines</a:t>
            </a:r>
          </a:p>
          <a:p>
            <a:pPr marL="514350" indent="-514350">
              <a:buFont typeface="+mj-lt"/>
              <a:buAutoNum type="arabicPeriod"/>
            </a:pPr>
            <a:r>
              <a:rPr lang="en-US" sz="2000" dirty="0"/>
              <a:t>Nuclear power</a:t>
            </a:r>
          </a:p>
          <a:p>
            <a:pPr marL="514350" indent="-514350">
              <a:buFont typeface="+mj-lt"/>
              <a:buAutoNum type="arabicPeriod"/>
            </a:pPr>
            <a:r>
              <a:rPr lang="en-US" sz="2000" dirty="0"/>
              <a:t>Aircraft engines</a:t>
            </a:r>
          </a:p>
          <a:p>
            <a:pPr marL="514350" indent="-514350">
              <a:buFont typeface="+mj-lt"/>
              <a:buAutoNum type="arabicPeriod"/>
            </a:pPr>
            <a:r>
              <a:rPr lang="en-US" sz="2000" dirty="0"/>
              <a:t>Micro CHP</a:t>
            </a:r>
            <a:endParaRPr lang="en-IN" sz="2000" dirty="0"/>
          </a:p>
        </p:txBody>
      </p:sp>
    </p:spTree>
    <p:extLst>
      <p:ext uri="{BB962C8B-B14F-4D97-AF65-F5344CB8AC3E}">
        <p14:creationId xmlns:p14="http://schemas.microsoft.com/office/powerpoint/2010/main" val="14256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CD15C-DF94-43E7-A99F-11DAD7AA16D6}"/>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ADVANTAGES</a:t>
            </a: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120377FE-7079-4E25-A9C4-D8BBF9BDF15C}"/>
              </a:ext>
            </a:extLst>
          </p:cNvPr>
          <p:cNvGraphicFramePr>
            <a:graphicFrameLocks noGrp="1"/>
          </p:cNvGraphicFramePr>
          <p:nvPr>
            <p:ph idx="1"/>
            <p:extLst>
              <p:ext uri="{D42A27DB-BD31-4B8C-83A1-F6EECF244321}">
                <p14:modId xmlns:p14="http://schemas.microsoft.com/office/powerpoint/2010/main" val="213882664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92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582DE-FE19-4DAB-AD20-04389BF63BC3}"/>
              </a:ext>
            </a:extLst>
          </p:cNvPr>
          <p:cNvSpPr>
            <a:spLocks noGrp="1"/>
          </p:cNvSpPr>
          <p:nvPr>
            <p:ph type="title"/>
          </p:nvPr>
        </p:nvSpPr>
        <p:spPr>
          <a:xfrm>
            <a:off x="586478" y="1683756"/>
            <a:ext cx="3115265" cy="2396359"/>
          </a:xfrm>
        </p:spPr>
        <p:txBody>
          <a:bodyPr anchor="b">
            <a:normAutofit/>
          </a:bodyPr>
          <a:lstStyle/>
          <a:p>
            <a:pPr algn="r"/>
            <a:r>
              <a:rPr lang="en-US" sz="3400">
                <a:solidFill>
                  <a:srgbClr val="FFFFFF"/>
                </a:solidFill>
              </a:rPr>
              <a:t>DISADVANTAGES</a:t>
            </a:r>
            <a:endParaRPr lang="en-IN" sz="3400">
              <a:solidFill>
                <a:srgbClr val="FFFFFF"/>
              </a:solidFill>
            </a:endParaRPr>
          </a:p>
        </p:txBody>
      </p:sp>
      <p:graphicFrame>
        <p:nvGraphicFramePr>
          <p:cNvPr id="49" name="Content Placeholder 2">
            <a:extLst>
              <a:ext uri="{FF2B5EF4-FFF2-40B4-BE49-F238E27FC236}">
                <a16:creationId xmlns:a16="http://schemas.microsoft.com/office/drawing/2014/main" id="{A19F9B4D-FD78-4522-9CB5-23F2EBEC7EC6}"/>
              </a:ext>
            </a:extLst>
          </p:cNvPr>
          <p:cNvGraphicFramePr>
            <a:graphicFrameLocks noGrp="1"/>
          </p:cNvGraphicFramePr>
          <p:nvPr>
            <p:ph idx="1"/>
            <p:extLst>
              <p:ext uri="{D42A27DB-BD31-4B8C-83A1-F6EECF244321}">
                <p14:modId xmlns:p14="http://schemas.microsoft.com/office/powerpoint/2010/main" val="340282020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356421"/>
      </p:ext>
    </p:extLst>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66DB-92F9-4EEB-BFFF-78BAEC582B39}"/>
              </a:ext>
            </a:extLst>
          </p:cNvPr>
          <p:cNvSpPr>
            <a:spLocks noGrp="1"/>
          </p:cNvSpPr>
          <p:nvPr>
            <p:ph type="title"/>
          </p:nvPr>
        </p:nvSpPr>
        <p:spPr>
          <a:xfrm>
            <a:off x="4965430" y="629268"/>
            <a:ext cx="6586491" cy="1286160"/>
          </a:xfrm>
        </p:spPr>
        <p:txBody>
          <a:bodyPr anchor="b">
            <a:normAutofit/>
          </a:bodyPr>
          <a:lstStyle/>
          <a:p>
            <a:r>
              <a:rPr b="1" dirty="0" i="0" lang="en-US" sz="4100">
                <a:effectLst/>
                <a:latin charset="0" panose="020B0606030504020204" pitchFamily="34" typeface="Open Sans"/>
              </a:rPr>
              <a:t>Innovativeness &amp; Usefulness:</a:t>
            </a:r>
            <a:endParaRPr dirty="0" lang="en-IN" sz="4100"/>
          </a:p>
        </p:txBody>
      </p:sp>
      <p:sp>
        <p:nvSpPr>
          <p:cNvPr id="3" name="Content Placeholder 2">
            <a:extLst>
              <a:ext uri="{FF2B5EF4-FFF2-40B4-BE49-F238E27FC236}">
                <a16:creationId xmlns:a16="http://schemas.microsoft.com/office/drawing/2014/main" id="{7742F9ED-8B5D-46E7-BA61-C686C7D5F30B}"/>
              </a:ext>
            </a:extLst>
          </p:cNvPr>
          <p:cNvSpPr>
            <a:spLocks noGrp="1"/>
          </p:cNvSpPr>
          <p:nvPr>
            <p:ph idx="1"/>
          </p:nvPr>
        </p:nvSpPr>
        <p:spPr>
          <a:xfrm>
            <a:off x="4965431" y="2438400"/>
            <a:ext cx="6586489" cy="3785419"/>
          </a:xfrm>
        </p:spPr>
        <p:txBody>
          <a:bodyPr>
            <a:normAutofit/>
          </a:bodyPr>
          <a:lstStyle/>
          <a:p>
            <a:r>
              <a:rPr b="0" dirty="0" i="0" lang="en-US" sz="2000">
                <a:effectLst/>
                <a:latin charset="0" panose="02020603050405020304" pitchFamily="18" typeface="Times New Roman"/>
                <a:cs charset="0" panose="02020603050405020304" pitchFamily="18" typeface="Times New Roman"/>
              </a:rPr>
              <a:t>The Stirling engine is an efficient engine that requires outside heat to operate. Because of this, the effect of pollution is eliminated. </a:t>
            </a:r>
          </a:p>
          <a:p>
            <a:r>
              <a:rPr b="0" dirty="0" i="0" lang="en-US" sz="2000">
                <a:effectLst/>
                <a:latin charset="0" panose="02020603050405020304" pitchFamily="18" typeface="Times New Roman"/>
                <a:cs charset="0" panose="02020603050405020304" pitchFamily="18" typeface="Times New Roman"/>
              </a:rPr>
              <a:t>Stirling engines can operate on different types of fuel, including natural gas, propane, gasoline, diesel, bio-fuels, and sunlight. </a:t>
            </a:r>
          </a:p>
          <a:p>
            <a:r>
              <a:rPr b="0" dirty="0" i="0" lang="en-US" sz="2000">
                <a:effectLst/>
                <a:latin charset="0" panose="02020603050405020304" pitchFamily="18" typeface="Times New Roman"/>
                <a:cs charset="0" panose="02020603050405020304" pitchFamily="18" typeface="Times New Roman"/>
              </a:rPr>
              <a:t>One of the best features is the extra-quiet operation of the machine, along with the capability of burning slowly. </a:t>
            </a:r>
          </a:p>
          <a:p>
            <a:r>
              <a:rPr b="0" dirty="0" i="0" lang="en-US" sz="2000">
                <a:effectLst/>
                <a:latin charset="0" panose="02020603050405020304" pitchFamily="18" typeface="Times New Roman"/>
                <a:cs charset="0" panose="02020603050405020304" pitchFamily="18" typeface="Times New Roman"/>
              </a:rPr>
              <a:t>Many engines can be used as a heat pump when driven by a motor or another Stirling engine, which allows them to be used for space conditioning, refrigeration, and cryo-cooling.</a:t>
            </a:r>
            <a:endParaRPr dirty="0" lang="en-IN" sz="2000">
              <a:latin charset="0" panose="02020603050405020304" pitchFamily="18" typeface="Times New Roman"/>
              <a:cs charset="0" panose="02020603050405020304" pitchFamily="18" typeface="Times New Roman"/>
            </a:endParaRPr>
          </a:p>
        </p:txBody>
      </p:sp>
      <p:pic>
        <p:nvPicPr>
          <p:cNvPr id="4" name="Picture 3">
            <a:extLst>
              <a:ext uri="{FF2B5EF4-FFF2-40B4-BE49-F238E27FC236}">
                <a16:creationId xmlns:a16="http://schemas.microsoft.com/office/drawing/2014/main" id="{4CA08FBF-89D5-432A-B6C3-D86C2DD7742D}"/>
              </a:ext>
            </a:extLst>
          </p:cNvPr>
          <p:cNvPicPr>
            <a:picLocks noChangeAspect="1"/>
          </p:cNvPicPr>
          <p:nvPr/>
        </p:nvPicPr>
        <p:blipFill rotWithShape="1">
          <a:blip r:embed="rId2"/>
          <a:srcRect r="-170"/>
          <a:stretch/>
        </p:blipFill>
        <p:spPr>
          <a:xfrm>
            <a:off x="20" y="10"/>
            <a:ext cx="4635571" cy="6857990"/>
          </a:xfrm>
          <a:prstGeom prst="rect">
            <a:avLst/>
          </a:prstGeom>
          <a:effectLst/>
        </p:spPr>
      </p:pic>
      <p:cxnSp>
        <p:nvCxnSpPr>
          <p:cNvPr id="13"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AdjustHandles="1" noChangeArrowheads="1" noChangeAspect="1" noChangeShapeType="1" noEditPoints="1" noGrp="1" noMove="1" noResize="1" noRot="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68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701575"/>
      </p:ext>
    </p:extLst>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descr="Used machine parts" id="5" name="Picture 4">
            <a:extLst>
              <a:ext uri="{FF2B5EF4-FFF2-40B4-BE49-F238E27FC236}">
                <a16:creationId xmlns:a16="http://schemas.microsoft.com/office/drawing/2014/main" id="{C455EB3E-0DE0-4222-8174-0F3F5023EDA1}"/>
              </a:ext>
            </a:extLst>
          </p:cNvPr>
          <p:cNvPicPr>
            <a:picLocks noChangeAspect="1"/>
          </p:cNvPicPr>
          <p:nvPr/>
        </p:nvPicPr>
        <p:blipFill rotWithShape="1">
          <a:blip r:embed="rId2">
            <a:duotone>
              <a:prstClr val="black"/>
              <a:schemeClr val="tx2">
                <a:tint val="45000"/>
                <a:satMod val="400000"/>
              </a:schemeClr>
            </a:duotone>
          </a:blip>
          <a:srcRect b="-2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914400" eaLnBrk="1" fontAlgn="auto" hangingPunct="1" indent="0" latinLnBrk="0" lvl="0" marL="0" marR="0" rtl="0">
              <a:lnSpc>
                <a:spcPct val="100000"/>
              </a:lnSpc>
              <a:spcBef>
                <a:spcPts val="0"/>
              </a:spcBef>
              <a:spcAft>
                <a:spcPts val="0"/>
              </a:spcAft>
              <a:buClrTx/>
              <a:buSzTx/>
              <a:buFontTx/>
              <a:buNone/>
              <a:tabLst/>
              <a:defRPr/>
            </a:pPr>
            <a:endParaRPr b="0" baseline="0" cap="none" i="0" kern="1200" kumimoji="0" lang="en-US" noProof="0" normalizeH="0" spc="0" strike="noStrike" sz="1800" u="none">
              <a:ln>
                <a:noFill/>
              </a:ln>
              <a:solidFill>
                <a:srgbClr val="FFFFFF"/>
              </a:solidFill>
              <a:effectLst/>
              <a:uLnTx/>
              <a:uFillTx/>
              <a:latin panose="02040604050505020304" typeface="Century Schoolbook"/>
              <a:ea typeface="+mn-ea"/>
              <a:cs typeface="+mn-cs"/>
            </a:endParaRPr>
          </a:p>
        </p:txBody>
      </p:sp>
      <p:sp>
        <p:nvSpPr>
          <p:cNvPr id="2" name="Title 1">
            <a:extLst>
              <a:ext uri="{FF2B5EF4-FFF2-40B4-BE49-F238E27FC236}">
                <a16:creationId xmlns:a16="http://schemas.microsoft.com/office/drawing/2014/main" id="{7A8C6E02-26F5-4911-9535-D01286FA6FC4}"/>
              </a:ext>
            </a:extLst>
          </p:cNvPr>
          <p:cNvSpPr>
            <a:spLocks noGrp="1"/>
          </p:cNvSpPr>
          <p:nvPr>
            <p:ph type="title"/>
          </p:nvPr>
        </p:nvSpPr>
        <p:spPr>
          <a:xfrm>
            <a:off x="4050889" y="365758"/>
            <a:ext cx="6784259" cy="1828800"/>
          </a:xfrm>
        </p:spPr>
        <p:txBody>
          <a:bodyPr>
            <a:normAutofit/>
          </a:bodyPr>
          <a:lstStyle/>
          <a:p>
            <a:r>
              <a:rPr lang="en-US" sz="4800">
                <a:solidFill>
                  <a:schemeClr val="tx1">
                    <a:lumMod val="85000"/>
                    <a:lumOff val="15000"/>
                  </a:schemeClr>
                </a:solidFill>
              </a:rPr>
              <a:t>CONCLUSION</a:t>
            </a:r>
            <a:endParaRPr lang="en-IN" sz="4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956DA910-9BFC-4D61-BEE2-1059F304C5D4}"/>
              </a:ext>
            </a:extLst>
          </p:cNvPr>
          <p:cNvSpPr>
            <a:spLocks noGrp="1"/>
          </p:cNvSpPr>
          <p:nvPr>
            <p:ph idx="1"/>
          </p:nvPr>
        </p:nvSpPr>
        <p:spPr>
          <a:xfrm>
            <a:off x="4050889" y="2324100"/>
            <a:ext cx="6784259" cy="3875087"/>
          </a:xfrm>
        </p:spPr>
        <p:txBody>
          <a:bodyPr>
            <a:normAutofit/>
          </a:bodyPr>
          <a:lstStyle/>
          <a:p>
            <a:r>
              <a:rPr dirty="0" lang="en-US" sz="1800">
                <a:latin charset="0" panose="02020603050405020304" pitchFamily="18" typeface="Times New Roman"/>
                <a:cs charset="0" panose="02020603050405020304" pitchFamily="18" typeface="Times New Roman"/>
              </a:rPr>
              <a:t>The Stirling engine is noted for its high efficiency compared to steam engines, quiet operation, and the ease with which it can use almost any heat source.</a:t>
            </a:r>
          </a:p>
          <a:p>
            <a:r>
              <a:rPr dirty="0" lang="en-US" sz="1800">
                <a:latin charset="0" panose="02020603050405020304" pitchFamily="18" typeface="Times New Roman"/>
                <a:cs charset="0" panose="02020603050405020304" pitchFamily="18" typeface="Times New Roman"/>
              </a:rPr>
              <a:t>Stirling Engines are very flexible. There are a lot of different types of engines. They can be very small and run with only a small temperature difference, they are very quiet, for example to use them in submarines or they can be used as a CHP plant.</a:t>
            </a:r>
          </a:p>
          <a:p>
            <a:r>
              <a:rPr dirty="0" lang="en-US" sz="1800">
                <a:latin charset="0" panose="02020603050405020304" pitchFamily="18" typeface="Times New Roman"/>
                <a:cs charset="0" panose="02020603050405020304" pitchFamily="18" typeface="Times New Roman"/>
              </a:rPr>
              <a:t> Another good point is that they can be constructed in a way that they produce no emissions. That means, in combination with solar or geothermal heat, they can be used as a renewable energy source to produce electricity</a:t>
            </a:r>
            <a:r>
              <a:rPr dirty="0" lang="en-US" sz="1600"/>
              <a:t>.</a:t>
            </a:r>
            <a:endParaRPr dirty="0" lang="en-US" sz="2200"/>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986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104D54F8-6594-4DB4-AE29-00A89BA4ACEE}"/>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THANK YOU</a:t>
            </a:r>
            <a:endParaRPr lang="en-IN" sz="4800" dirty="0">
              <a:solidFill>
                <a:srgbClr val="FFFFFF"/>
              </a:solidFill>
            </a:endParaRPr>
          </a:p>
        </p:txBody>
      </p:sp>
    </p:spTree>
    <p:extLst>
      <p:ext uri="{BB962C8B-B14F-4D97-AF65-F5344CB8AC3E}">
        <p14:creationId xmlns:p14="http://schemas.microsoft.com/office/powerpoint/2010/main" val="18011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Title 1">
            <a:extLst>
              <a:ext uri="{FF2B5EF4-FFF2-40B4-BE49-F238E27FC236}">
                <a16:creationId xmlns:a16="http://schemas.microsoft.com/office/drawing/2014/main" id="{FF394E5B-9ECA-4FDA-9F5B-ED5B93AF3E32}"/>
              </a:ext>
            </a:extLst>
          </p:cNvPr>
          <p:cNvSpPr>
            <a:spLocks noGrp="1"/>
          </p:cNvSpPr>
          <p:nvPr>
            <p:ph type="title"/>
          </p:nvPr>
        </p:nvSpPr>
        <p:spPr>
          <a:xfrm>
            <a:off x="572493" y="238539"/>
            <a:ext cx="11018520" cy="1434415"/>
          </a:xfrm>
        </p:spPr>
        <p:txBody>
          <a:bodyPr anchor="b">
            <a:normAutofit/>
          </a:bodyPr>
          <a:lstStyle/>
          <a:p>
            <a:r>
              <a:rPr dirty="0" lang="en-US" sz="5400"/>
              <a:t>INTRODUCTION</a:t>
            </a:r>
            <a:endParaRPr dirty="0" lang="en-IN"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572493" y="1681544"/>
            <a:ext cx="10972800" cy="18288"/>
          </a:xfrm>
          <a:custGeom>
            <a:avLst/>
            <a:gdLst>
              <a:gd fmla="*/ 0 w 10972800" name="connsiteX0"/>
              <a:gd fmla="*/ 0 h 18288" name="connsiteY0"/>
              <a:gd fmla="*/ 356616 w 10972800" name="connsiteX1"/>
              <a:gd fmla="*/ 0 h 18288" name="connsiteY1"/>
              <a:gd fmla="*/ 1042416 w 10972800" name="connsiteX2"/>
              <a:gd fmla="*/ 0 h 18288" name="connsiteY2"/>
              <a:gd fmla="*/ 1947672 w 10972800" name="connsiteX3"/>
              <a:gd fmla="*/ 0 h 18288" name="connsiteY3"/>
              <a:gd fmla="*/ 2633472 w 10972800" name="connsiteX4"/>
              <a:gd fmla="*/ 0 h 18288" name="connsiteY4"/>
              <a:gd fmla="*/ 2990088 w 10972800" name="connsiteX5"/>
              <a:gd fmla="*/ 0 h 18288" name="connsiteY5"/>
              <a:gd fmla="*/ 3456432 w 10972800" name="connsiteX6"/>
              <a:gd fmla="*/ 0 h 18288" name="connsiteY6"/>
              <a:gd fmla="*/ 4361688 w 10972800" name="connsiteX7"/>
              <a:gd fmla="*/ 0 h 18288" name="connsiteY7"/>
              <a:gd fmla="*/ 5266944 w 10972800" name="connsiteX8"/>
              <a:gd fmla="*/ 0 h 18288" name="connsiteY8"/>
              <a:gd fmla="*/ 6172200 w 10972800" name="connsiteX9"/>
              <a:gd fmla="*/ 0 h 18288" name="connsiteY9"/>
              <a:gd fmla="*/ 6528816 w 10972800" name="connsiteX10"/>
              <a:gd fmla="*/ 0 h 18288" name="connsiteY10"/>
              <a:gd fmla="*/ 7214616 w 10972800" name="connsiteX11"/>
              <a:gd fmla="*/ 0 h 18288" name="connsiteY11"/>
              <a:gd fmla="*/ 7790688 w 10972800" name="connsiteX12"/>
              <a:gd fmla="*/ 0 h 18288" name="connsiteY12"/>
              <a:gd fmla="*/ 8147304 w 10972800" name="connsiteX13"/>
              <a:gd fmla="*/ 0 h 18288" name="connsiteY13"/>
              <a:gd fmla="*/ 9052560 w 10972800" name="connsiteX14"/>
              <a:gd fmla="*/ 0 h 18288" name="connsiteY14"/>
              <a:gd fmla="*/ 9409176 w 10972800" name="connsiteX15"/>
              <a:gd fmla="*/ 0 h 18288" name="connsiteY15"/>
              <a:gd fmla="*/ 9765792 w 10972800" name="connsiteX16"/>
              <a:gd fmla="*/ 0 h 18288" name="connsiteY16"/>
              <a:gd fmla="*/ 10341864 w 10972800" name="connsiteX17"/>
              <a:gd fmla="*/ 0 h 18288" name="connsiteY17"/>
              <a:gd fmla="*/ 10972800 w 10972800" name="connsiteX18"/>
              <a:gd fmla="*/ 0 h 18288" name="connsiteY18"/>
              <a:gd fmla="*/ 10972800 w 10972800" name="connsiteX19"/>
              <a:gd fmla="*/ 18288 h 18288" name="connsiteY19"/>
              <a:gd fmla="*/ 10177272 w 10972800" name="connsiteX20"/>
              <a:gd fmla="*/ 18288 h 18288" name="connsiteY20"/>
              <a:gd fmla="*/ 9820656 w 10972800" name="connsiteX21"/>
              <a:gd fmla="*/ 18288 h 18288" name="connsiteY21"/>
              <a:gd fmla="*/ 9464040 w 10972800" name="connsiteX22"/>
              <a:gd fmla="*/ 18288 h 18288" name="connsiteY22"/>
              <a:gd fmla="*/ 8778240 w 10972800" name="connsiteX23"/>
              <a:gd fmla="*/ 18288 h 18288" name="connsiteY23"/>
              <a:gd fmla="*/ 8421624 w 10972800" name="connsiteX24"/>
              <a:gd fmla="*/ 18288 h 18288" name="connsiteY24"/>
              <a:gd fmla="*/ 7735824 w 10972800" name="connsiteX25"/>
              <a:gd fmla="*/ 18288 h 18288" name="connsiteY25"/>
              <a:gd fmla="*/ 6940296 w 10972800" name="connsiteX26"/>
              <a:gd fmla="*/ 18288 h 18288" name="connsiteY26"/>
              <a:gd fmla="*/ 6254496 w 10972800" name="connsiteX27"/>
              <a:gd fmla="*/ 18288 h 18288" name="connsiteY27"/>
              <a:gd fmla="*/ 5458968 w 10972800" name="connsiteX28"/>
              <a:gd fmla="*/ 18288 h 18288" name="connsiteY28"/>
              <a:gd fmla="*/ 4663440 w 10972800" name="connsiteX29"/>
              <a:gd fmla="*/ 18288 h 18288" name="connsiteY29"/>
              <a:gd fmla="*/ 4306824 w 10972800" name="connsiteX30"/>
              <a:gd fmla="*/ 18288 h 18288" name="connsiteY30"/>
              <a:gd fmla="*/ 3840480 w 10972800" name="connsiteX31"/>
              <a:gd fmla="*/ 18288 h 18288" name="connsiteY31"/>
              <a:gd fmla="*/ 3264408 w 10972800" name="connsiteX32"/>
              <a:gd fmla="*/ 18288 h 18288" name="connsiteY32"/>
              <a:gd fmla="*/ 2578608 w 10972800" name="connsiteX33"/>
              <a:gd fmla="*/ 18288 h 18288" name="connsiteY33"/>
              <a:gd fmla="*/ 1673352 w 10972800" name="connsiteX34"/>
              <a:gd fmla="*/ 18288 h 18288" name="connsiteY34"/>
              <a:gd fmla="*/ 877824 w 10972800" name="connsiteX35"/>
              <a:gd fmla="*/ 18288 h 18288" name="connsiteY35"/>
              <a:gd fmla="*/ 0 w 10972800" name="connsiteX36"/>
              <a:gd fmla="*/ 18288 h 18288" name="connsiteY36"/>
              <a:gd fmla="*/ 0 w 10972800" name="connsiteX37"/>
              <a:gd fmla="*/ 0 h 1828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stroke="0"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cap="rnd" w="44450">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 name="Content Placeholder 2">
            <a:extLst>
              <a:ext uri="{FF2B5EF4-FFF2-40B4-BE49-F238E27FC236}">
                <a16:creationId xmlns:a16="http://schemas.microsoft.com/office/drawing/2014/main" id="{FA8D62F1-59BD-4E92-8B92-3C99AA7E2686}"/>
              </a:ext>
            </a:extLst>
          </p:cNvPr>
          <p:cNvSpPr>
            <a:spLocks noGrp="1"/>
          </p:cNvSpPr>
          <p:nvPr>
            <p:ph idx="1"/>
          </p:nvPr>
        </p:nvSpPr>
        <p:spPr>
          <a:xfrm>
            <a:off x="572493" y="2071316"/>
            <a:ext cx="6713552" cy="4119172"/>
          </a:xfrm>
        </p:spPr>
        <p:txBody>
          <a:bodyPr anchor="t">
            <a:normAutofit/>
          </a:bodyPr>
          <a:lstStyle/>
          <a:p>
            <a:r>
              <a:rPr dirty="0" i="0" lang="en-US" sz="2000">
                <a:effectLst/>
                <a:latin charset="0" panose="02020603050405020304" pitchFamily="18" typeface="Times New Roman"/>
                <a:cs charset="0" panose="02020603050405020304" pitchFamily="18" typeface="Times New Roman"/>
              </a:rPr>
              <a:t>A Stirling Engine is an extremely efficient device at extracting energy from heat differences (i.e., one side hot and one side cold) and it can be run from any fuel or energy source from the sun, to a candle, or from burning wood to the heat from your hand. Best of all, it is surprisingly simple to make a working model Stirling engine from readily accessible free or cheaply available parts and without expensive tools.</a:t>
            </a:r>
          </a:p>
          <a:p>
            <a:r>
              <a:rPr dirty="0" lang="en-US" sz="2000">
                <a:latin charset="0" panose="02020603050405020304" pitchFamily="18" typeface="Times New Roman"/>
                <a:cs charset="0" panose="02020603050405020304" pitchFamily="18" typeface="Times New Roman"/>
              </a:rPr>
              <a:t>It is device that converts heat energy to mechanical power by alternately compressing and expanding a fixed quantity of working fluid at different temperatures.</a:t>
            </a:r>
          </a:p>
          <a:p>
            <a:r>
              <a:rPr dirty="0" lang="en-US" sz="2000">
                <a:latin charset="0" panose="02020603050405020304" pitchFamily="18" typeface="Times New Roman"/>
                <a:cs charset="0" panose="02020603050405020304" pitchFamily="18" typeface="Times New Roman"/>
              </a:rPr>
              <a:t>Regeneration as alternative.</a:t>
            </a:r>
            <a:endParaRPr dirty="0" lang="en-IN" sz="2000">
              <a:latin charset="0" panose="02020603050405020304" pitchFamily="18" typeface="Times New Roman"/>
              <a:cs charset="0" panose="02020603050405020304" pitchFamily="18" typeface="Times New Roman"/>
            </a:endParaRPr>
          </a:p>
        </p:txBody>
      </p:sp>
      <p:pic>
        <p:nvPicPr>
          <p:cNvPr descr="A close-up of a machine&#10;&#10;Description automatically generated with low confidence" id="4" name="Picture 3">
            <a:extLst>
              <a:ext uri="{FF2B5EF4-FFF2-40B4-BE49-F238E27FC236}">
                <a16:creationId xmlns:a16="http://schemas.microsoft.com/office/drawing/2014/main" id="{1F771991-B923-4199-B9EA-9A7325F57CFC}"/>
              </a:ext>
            </a:extLst>
          </p:cNvPr>
          <p:cNvPicPr>
            <a:picLocks noChangeAspect="1"/>
          </p:cNvPicPr>
          <p:nvPr/>
        </p:nvPicPr>
        <p:blipFill rotWithShape="1">
          <a:blip r:embed="rId2"/>
          <a:srcRect b="-4" r="134"/>
          <a:stretch/>
        </p:blipFill>
        <p:spPr>
          <a:xfrm>
            <a:off x="7675658" y="2093976"/>
            <a:ext cx="3941064" cy="4096512"/>
          </a:xfrm>
          <a:prstGeom prst="rect">
            <a:avLst/>
          </a:prstGeom>
        </p:spPr>
      </p:pic>
    </p:spTree>
    <p:extLst>
      <p:ext uri="{BB962C8B-B14F-4D97-AF65-F5344CB8AC3E}">
        <p14:creationId xmlns:p14="http://schemas.microsoft.com/office/powerpoint/2010/main" val="158995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B34DFF-F18E-4411-B051-314AE92BC84D}"/>
              </a:ext>
            </a:extLst>
          </p:cNvPr>
          <p:cNvSpPr>
            <a:spLocks noGrp="1"/>
          </p:cNvSpPr>
          <p:nvPr>
            <p:ph type="title"/>
          </p:nvPr>
        </p:nvSpPr>
        <p:spPr>
          <a:xfrm>
            <a:off x="833002" y="448253"/>
            <a:ext cx="10520702" cy="1325563"/>
          </a:xfrm>
        </p:spPr>
        <p:txBody>
          <a:bodyPr>
            <a:normAutofit/>
          </a:bodyPr>
          <a:lstStyle/>
          <a:p>
            <a:r>
              <a:rPr lang="en-US" dirty="0"/>
              <a:t>HISTORY</a:t>
            </a:r>
            <a:endParaRPr lang="en-IN" dirty="0"/>
          </a:p>
        </p:txBody>
      </p:sp>
      <p:sp>
        <p:nvSpPr>
          <p:cNvPr id="3" name="Content Placeholder 2">
            <a:extLst>
              <a:ext uri="{FF2B5EF4-FFF2-40B4-BE49-F238E27FC236}">
                <a16:creationId xmlns:a16="http://schemas.microsoft.com/office/drawing/2014/main" id="{DDC3A4DF-C73F-43D1-B794-712497983315}"/>
              </a:ext>
            </a:extLst>
          </p:cNvPr>
          <p:cNvSpPr>
            <a:spLocks noGrp="1"/>
          </p:cNvSpPr>
          <p:nvPr>
            <p:ph idx="1"/>
          </p:nvPr>
        </p:nvSpPr>
        <p:spPr>
          <a:xfrm>
            <a:off x="838200" y="2191807"/>
            <a:ext cx="4936067" cy="3985155"/>
          </a:xfrm>
        </p:spPr>
        <p:txBody>
          <a:bodyPr>
            <a:normAutofit/>
          </a:bodyPr>
          <a:lstStyle/>
          <a:p>
            <a:r>
              <a:rPr lang="en-US" sz="2000" dirty="0"/>
              <a:t>The Stirling Engine is one of the hot air engines. It was invented by Robert Stirling (1790-1878) and his brother James. His father was interesting in engine, and he inherited it. He became a minister of the church at Scotland in 1816.</a:t>
            </a:r>
          </a:p>
          <a:p>
            <a:r>
              <a:rPr lang="en-US" sz="2000" dirty="0"/>
              <a:t> At this period, he found the steam engines are dangerous for the workers. He decided to improve the design of an existing air engine. He hope it wound be safer alternative.</a:t>
            </a:r>
            <a:endParaRPr lang="en-IN" sz="2000" dirty="0"/>
          </a:p>
        </p:txBody>
      </p:sp>
      <p:pic>
        <p:nvPicPr>
          <p:cNvPr id="4" name="Picture 3" descr="A person standing next to a drawing&#10;&#10;Description automatically generated with low confidence">
            <a:extLst>
              <a:ext uri="{FF2B5EF4-FFF2-40B4-BE49-F238E27FC236}">
                <a16:creationId xmlns:a16="http://schemas.microsoft.com/office/drawing/2014/main" id="{5992DA1A-4205-4C1E-97D9-3250B8302C2F}"/>
              </a:ext>
            </a:extLst>
          </p:cNvPr>
          <p:cNvPicPr>
            <a:picLocks noChangeAspect="1"/>
          </p:cNvPicPr>
          <p:nvPr/>
        </p:nvPicPr>
        <p:blipFill>
          <a:blip r:embed="rId2"/>
          <a:stretch>
            <a:fillRect/>
          </a:stretch>
        </p:blipFill>
        <p:spPr>
          <a:xfrm>
            <a:off x="6417734" y="2961997"/>
            <a:ext cx="4935970" cy="2444775"/>
          </a:xfrm>
          <a:prstGeom prst="rect">
            <a:avLst/>
          </a:prstGeom>
        </p:spPr>
      </p:pic>
    </p:spTree>
    <p:extLst>
      <p:ext uri="{BB962C8B-B14F-4D97-AF65-F5344CB8AC3E}">
        <p14:creationId xmlns:p14="http://schemas.microsoft.com/office/powerpoint/2010/main" val="185412869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E339A-022C-4CFD-AB2C-49A0CD633A4D}"/>
              </a:ext>
            </a:extLst>
          </p:cNvPr>
          <p:cNvSpPr>
            <a:spLocks noGrp="1"/>
          </p:cNvSpPr>
          <p:nvPr>
            <p:ph type="title"/>
          </p:nvPr>
        </p:nvSpPr>
        <p:spPr>
          <a:xfrm>
            <a:off x="838200" y="963877"/>
            <a:ext cx="3494362" cy="4930246"/>
          </a:xfrm>
        </p:spPr>
        <p:txBody>
          <a:bodyPr>
            <a:normAutofit/>
          </a:bodyPr>
          <a:lstStyle/>
          <a:p>
            <a:pPr algn="r"/>
            <a:r>
              <a:rPr lang="en-US" dirty="0"/>
              <a:t>LITERATURE </a:t>
            </a:r>
            <a:endParaRPr lang="en-IN"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629E62-2C0C-484A-AC51-FBA3E680519D}"/>
              </a:ext>
            </a:extLst>
          </p:cNvPr>
          <p:cNvSpPr>
            <a:spLocks noGrp="1"/>
          </p:cNvSpPr>
          <p:nvPr>
            <p:ph idx="1"/>
          </p:nvPr>
        </p:nvSpPr>
        <p:spPr>
          <a:xfrm>
            <a:off x="4976031" y="963877"/>
            <a:ext cx="6377769" cy="4930246"/>
          </a:xfrm>
        </p:spPr>
        <p:txBody>
          <a:bodyPr anchor="ctr">
            <a:normAutofit/>
          </a:bodyPr>
          <a:lstStyle/>
          <a:p>
            <a:r>
              <a:rPr lang="en-IN" sz="2400" dirty="0">
                <a:hlinkClick r:id="rId2"/>
              </a:rPr>
              <a:t>https://auto.howstuffworks.com/stirling-engine.htm</a:t>
            </a:r>
            <a:endParaRPr lang="en-IN" sz="2400" dirty="0"/>
          </a:p>
          <a:p>
            <a:r>
              <a:rPr lang="en-IN" sz="2400" dirty="0"/>
              <a:t>UNIVERSITY OF GÄVLE/STIRLING ENGINE.</a:t>
            </a:r>
          </a:p>
          <a:p>
            <a:r>
              <a:rPr lang="en-IN" sz="2400" i="1" dirty="0">
                <a:hlinkClick r:id="rId3"/>
              </a:rPr>
              <a:t>https://en.wikipedia.org › wiki › </a:t>
            </a:r>
            <a:r>
              <a:rPr lang="en-IN" sz="2400" i="1" dirty="0" err="1">
                <a:hlinkClick r:id="rId3"/>
              </a:rPr>
              <a:t>Stirling_engine</a:t>
            </a:r>
            <a:endParaRPr lang="en-IN" sz="2400" dirty="0">
              <a:hlinkClick r:id="rId3"/>
            </a:endParaRPr>
          </a:p>
          <a:p>
            <a:r>
              <a:rPr lang="en-US" sz="2400" i="1" dirty="0">
                <a:hlinkClick r:id="rId4"/>
              </a:rPr>
              <a:t>https://www.explainthatstuff.com › how-</a:t>
            </a:r>
            <a:r>
              <a:rPr lang="en-US" sz="2400" i="1" dirty="0" err="1">
                <a:hlinkClick r:id="rId4"/>
              </a:rPr>
              <a:t>stirling</a:t>
            </a:r>
            <a:r>
              <a:rPr lang="en-US" sz="2400" i="1" dirty="0">
                <a:hlinkClick r:id="rId4"/>
              </a:rPr>
              <a:t>-engines...</a:t>
            </a:r>
            <a:endParaRPr lang="en-US" sz="2400" dirty="0">
              <a:hlinkClick r:id="rId4"/>
            </a:endParaRPr>
          </a:p>
          <a:p>
            <a:endParaRPr lang="en-IN" sz="2400" dirty="0"/>
          </a:p>
        </p:txBody>
      </p:sp>
    </p:spTree>
    <p:extLst>
      <p:ext uri="{BB962C8B-B14F-4D97-AF65-F5344CB8AC3E}">
        <p14:creationId xmlns:p14="http://schemas.microsoft.com/office/powerpoint/2010/main" val="30802511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Freeform: Shape 1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4319042" cy="6858000"/>
          </a:xfrm>
          <a:custGeom>
            <a:avLst/>
            <a:gdLst>
              <a:gd fmla="*/ 0 w 4319042" name="connsiteX0"/>
              <a:gd fmla="*/ 0 h 6858000" name="connsiteY0"/>
              <a:gd fmla="*/ 1142888 w 4319042" name="connsiteX1"/>
              <a:gd fmla="*/ 0 h 6858000" name="connsiteY1"/>
              <a:gd fmla="*/ 4319042 w 4319042" name="connsiteX2"/>
              <a:gd fmla="*/ 6858000 h 6858000" name="connsiteY2"/>
              <a:gd fmla="*/ 0 w 4319042" name="connsiteX3"/>
              <a:gd fmla="*/ 6858000 h 6858000" name="connsiteY3"/>
            </a:gdLst>
            <a:ahLst/>
            <a:cxnLst>
              <a:cxn ang="0">
                <a:pos x="connsiteX0" y="connsiteY0"/>
              </a:cxn>
              <a:cxn ang="0">
                <a:pos x="connsiteX1" y="connsiteY1"/>
              </a:cxn>
              <a:cxn ang="0">
                <a:pos x="connsiteX2" y="connsiteY2"/>
              </a:cxn>
              <a:cxn ang="0">
                <a:pos x="connsiteX3" y="connsiteY3"/>
              </a:cxn>
            </a:cxnLst>
            <a:rect b="b" l="l" r="r" t="t"/>
            <a:pathLst>
              <a:path h="6858000" w="4319042">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sp>
        <p:nvSpPr>
          <p:cNvPr id="2" name="Title 1">
            <a:extLst>
              <a:ext uri="{FF2B5EF4-FFF2-40B4-BE49-F238E27FC236}">
                <a16:creationId xmlns:a16="http://schemas.microsoft.com/office/drawing/2014/main" id="{3F3C8C04-16F0-429B-BD7C-CB0C5F4B2D44}"/>
              </a:ext>
            </a:extLst>
          </p:cNvPr>
          <p:cNvSpPr>
            <a:spLocks noGrp="1"/>
          </p:cNvSpPr>
          <p:nvPr>
            <p:ph type="title"/>
          </p:nvPr>
        </p:nvSpPr>
        <p:spPr>
          <a:xfrm>
            <a:off x="804672" y="1122363"/>
            <a:ext cx="3308130" cy="2387600"/>
          </a:xfrm>
        </p:spPr>
        <p:txBody>
          <a:bodyPr anchor="b" bIns="45720" lIns="91440" rIns="91440" rtlCol="0" tIns="45720" vert="horz">
            <a:normAutofit/>
          </a:bodyPr>
          <a:lstStyle/>
          <a:p>
            <a:r>
              <a:rPr dirty="0" kern="1200" lang="en-US" sz="5400">
                <a:solidFill>
                  <a:srgbClr val="FFFFFF"/>
                </a:solidFill>
                <a:latin typeface="+mj-lt"/>
                <a:ea typeface="+mj-ea"/>
                <a:cs typeface="+mj-cs"/>
              </a:rPr>
              <a:t>3D MODEL</a:t>
            </a:r>
          </a:p>
        </p:txBody>
      </p:sp>
      <p:pic>
        <p:nvPicPr>
          <p:cNvPr descr="Graphical user interface, application&#10;&#10;Description automatically generated" id="5" name="Content Placeholder 4">
            <a:extLst>
              <a:ext uri="{FF2B5EF4-FFF2-40B4-BE49-F238E27FC236}">
                <a16:creationId xmlns:a16="http://schemas.microsoft.com/office/drawing/2014/main" id="{1ECECBDA-742C-4E1F-A8A5-2EBF16B1F825}"/>
              </a:ext>
            </a:extLst>
          </p:cNvPr>
          <p:cNvPicPr>
            <a:picLocks noChangeAspect="1" noGrp="1"/>
          </p:cNvPicPr>
          <p:nvPr>
            <p:ph idx="1"/>
          </p:nvPr>
        </p:nvPicPr>
        <p:blipFill rotWithShape="1">
          <a:blip r:embed="rId2"/>
          <a:srcRect b="-34" r="16"/>
          <a:stretch/>
        </p:blipFill>
        <p:spPr>
          <a:xfrm>
            <a:off x="6424069" y="643467"/>
            <a:ext cx="4068150" cy="5571066"/>
          </a:xfrm>
          <a:prstGeom prst="rect">
            <a:avLst/>
          </a:prstGeom>
        </p:spPr>
      </p:pic>
      <p:sp>
        <p:nvSpPr>
          <p:cNvPr id="11" name="TextBox 10">
            <a:extLst>
              <a:ext uri="{FF2B5EF4-FFF2-40B4-BE49-F238E27FC236}">
                <a16:creationId xmlns:a16="http://schemas.microsoft.com/office/drawing/2014/main" id="{06C56545-24DA-468E-A760-A6A33950BF58}"/>
              </a:ext>
            </a:extLst>
          </p:cNvPr>
          <p:cNvSpPr txBox="1"/>
          <p:nvPr/>
        </p:nvSpPr>
        <p:spPr>
          <a:xfrm>
            <a:off x="5410144" y="270811"/>
            <a:ext cx="6096000" cy="369332"/>
          </a:xfrm>
          <a:prstGeom prst="rect">
            <a:avLst/>
          </a:prstGeom>
          <a:noFill/>
        </p:spPr>
        <p:txBody>
          <a:bodyPr wrap="square">
            <a:spAutoFit/>
          </a:bodyPr>
          <a:lstStyle/>
          <a:p>
            <a:r>
              <a:rPr dirty="0" lang="en-IN"/>
              <a:t>STIRILING ENGINE</a:t>
            </a:r>
          </a:p>
        </p:txBody>
      </p:sp>
    </p:spTree>
    <p:extLst>
      <p:ext uri="{BB962C8B-B14F-4D97-AF65-F5344CB8AC3E}">
        <p14:creationId xmlns:p14="http://schemas.microsoft.com/office/powerpoint/2010/main" val="325927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F708B-80F6-4993-83F9-4F2D0275125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ANIMATION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Autodesk Fusion 360 (Expiring in 16 days) 2021-12-07 09-13-22">
            <a:hlinkClick r:id="" action="ppaction://media"/>
            <a:extLst>
              <a:ext uri="{FF2B5EF4-FFF2-40B4-BE49-F238E27FC236}">
                <a16:creationId xmlns:a16="http://schemas.microsoft.com/office/drawing/2014/main" id="{FB4B099F-1106-486C-9C01-235DF400C1C5}"/>
              </a:ext>
            </a:extLst>
          </p:cNvPr>
          <p:cNvPicPr>
            <a:picLocks noGrp="1" noChangeAspect="1"/>
          </p:cNvPicPr>
          <p:nvPr>
            <p:ph idx="1"/>
            <a:videoFile r:link="rId1"/>
            <p:extLst>
              <p:ext uri="{DAA4B4D4-6D71-4841-9C94-3DE7FCFB9230}">
                <p14:media xmlns:p14="http://schemas.microsoft.com/office/powerpoint/2010/main" r:embed="rId2">
                  <p14:trim st="7556" end="2233.4333"/>
                </p14:media>
              </p:ext>
            </p:extLst>
          </p:nvPr>
        </p:nvPicPr>
        <p:blipFill>
          <a:blip r:embed="rId4"/>
          <a:stretch>
            <a:fillRect/>
          </a:stretch>
        </p:blipFill>
        <p:spPr>
          <a:xfrm>
            <a:off x="2129892" y="2427541"/>
            <a:ext cx="7877117" cy="3997637"/>
          </a:xfrm>
          <a:prstGeom prst="rect">
            <a:avLst/>
          </a:prstGeom>
        </p:spPr>
      </p:pic>
    </p:spTree>
    <p:extLst>
      <p:ext uri="{BB962C8B-B14F-4D97-AF65-F5344CB8AC3E}">
        <p14:creationId xmlns:p14="http://schemas.microsoft.com/office/powerpoint/2010/main" val="411420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C60B47-7DE9-4257-AD52-629BC7D83738}"/>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PARTS</a:t>
            </a:r>
            <a:endParaRPr lang="en-IN" sz="6000">
              <a:solidFill>
                <a:schemeClr val="bg1"/>
              </a:solidFill>
            </a:endParaRPr>
          </a:p>
        </p:txBody>
      </p:sp>
      <p:graphicFrame>
        <p:nvGraphicFramePr>
          <p:cNvPr id="5" name="Content Placeholder 2">
            <a:extLst>
              <a:ext uri="{FF2B5EF4-FFF2-40B4-BE49-F238E27FC236}">
                <a16:creationId xmlns:a16="http://schemas.microsoft.com/office/drawing/2014/main" id="{0049FEF3-F51C-4292-8EBA-04593AE48D02}"/>
              </a:ext>
            </a:extLst>
          </p:cNvPr>
          <p:cNvGraphicFramePr>
            <a:graphicFrameLocks noGrp="1"/>
          </p:cNvGraphicFramePr>
          <p:nvPr>
            <p:ph idx="1"/>
            <p:extLst>
              <p:ext uri="{D42A27DB-BD31-4B8C-83A1-F6EECF244321}">
                <p14:modId xmlns:p14="http://schemas.microsoft.com/office/powerpoint/2010/main" val="219158708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960748"/>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7" name="Video 6">
            <a:extLst>
              <a:ext uri="{FF2B5EF4-FFF2-40B4-BE49-F238E27FC236}">
                <a16:creationId xmlns:a16="http://schemas.microsoft.com/office/drawing/2014/main" id="{CCDA97F4-AE57-4BFC-A45C-52DFB87DC9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7" r="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4" name="Title 3">
            <a:extLst>
              <a:ext uri="{FF2B5EF4-FFF2-40B4-BE49-F238E27FC236}">
                <a16:creationId xmlns:a16="http://schemas.microsoft.com/office/drawing/2014/main" id="{9AA79F5A-7DF4-4B00-A424-0621C7A7A399}"/>
              </a:ext>
            </a:extLst>
          </p:cNvPr>
          <p:cNvSpPr>
            <a:spLocks noGrp="1"/>
          </p:cNvSpPr>
          <p:nvPr>
            <p:ph type="ctrTitle"/>
          </p:nvPr>
        </p:nvSpPr>
        <p:spPr>
          <a:xfrm>
            <a:off x="1097280" y="325550"/>
            <a:ext cx="10058400" cy="3574778"/>
          </a:xfrm>
          <a:effectLst>
            <a:outerShdw algn="tl" blurRad="50800" dir="2700000" dist="38100" rotWithShape="0">
              <a:prstClr val="black">
                <a:alpha val="40000"/>
              </a:prstClr>
            </a:outerShdw>
          </a:effectLst>
        </p:spPr>
        <p:txBody>
          <a:bodyPr>
            <a:normAutofit/>
          </a:bodyPr>
          <a:lstStyle/>
          <a:p>
            <a:r>
              <a:rPr lang="en-US" sz="5200">
                <a:solidFill>
                  <a:srgbClr val="FFFFFF"/>
                </a:solidFill>
              </a:rPr>
              <a:t>2D SKETCHES</a:t>
            </a:r>
            <a:endParaRPr lang="en-IN" sz="5200">
              <a:solidFill>
                <a:srgbClr val="FFFFFF"/>
              </a:solidFill>
            </a:endParaRPr>
          </a:p>
        </p:txBody>
      </p:sp>
    </p:spTree>
    <p:extLst>
      <p:ext uri="{BB962C8B-B14F-4D97-AF65-F5344CB8AC3E}">
        <p14:creationId xmlns:p14="http://schemas.microsoft.com/office/powerpoint/2010/main" val="304298581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9966" fill="hold" id="6"/>
                                        <p:tgtEl>
                                          <p:spTgt spid="7"/>
                                        </p:tgtEl>
                                      </p:cBhvr>
                                    </p:cmd>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7" nodeType="interactiveSeq" restart="whenNotActive">
                <p:stCondLst>
                  <p:cond delay="0" evt="onClick">
                    <p:tgtEl>
                      <p:spTgt spid="7"/>
                    </p:tgtEl>
                  </p:cond>
                </p:stCondLst>
                <p:endSync delay="0" evt="end">
                  <p:rtn val="all"/>
                </p:endSync>
                <p:childTnLst>
                  <p:par>
                    <p:cTn fill="hold" id="8">
                      <p:stCondLst>
                        <p:cond delay="0"/>
                      </p:stCondLst>
                      <p:childTnLst>
                        <p:par>
                          <p:cTn fill="hold" id="9">
                            <p:stCondLst>
                              <p:cond delay="0"/>
                            </p:stCondLst>
                            <p:childTnLst>
                              <p:par>
                                <p:cTn fill="hold" id="10" nodeType="clickEffect" presetClass="mediacall" presetID="2" presetSubtype="0">
                                  <p:stCondLst>
                                    <p:cond delay="0"/>
                                  </p:stCondLst>
                                  <p:childTnLst>
                                    <p:cmd cmd="togglePause" type="call">
                                      <p:cBhvr>
                                        <p:cTn dur="1" fill="hold" id="11"/>
                                        <p:tgtEl>
                                          <p:spTgt spid="7"/>
                                        </p:tgtEl>
                                      </p:cBhvr>
                                    </p:cmd>
                                  </p:childTnLst>
                                </p:cTn>
                              </p:par>
                            </p:childTnLst>
                          </p:cTn>
                        </p:par>
                      </p:childTnLst>
                    </p:cTn>
                  </p:par>
                </p:childTnLst>
              </p:cTn>
              <p:nextCondLst>
                <p:cond delay="0" evt="onClick">
                  <p:tgtEl>
                    <p:spTgt spid="7"/>
                  </p:tgtEl>
                </p:cond>
              </p:nextCondLst>
            </p:seq>
            <p:video>
              <p:cMediaNode mute="1">
                <p:cTn display="0" fill="hold" id="12" repeatCount="indefinite">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868</Words>
  <Application>Microsoft Office PowerPoint</Application>
  <PresentationFormat>Widescreen</PresentationFormat>
  <Paragraphs>202</Paragraphs>
  <Slides>25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Century Schoolbook</vt:lpstr>
      <vt:lpstr>Open Sans</vt:lpstr>
      <vt:lpstr>Times New Roman</vt:lpstr>
      <vt:lpstr>Office Theme</vt:lpstr>
      <vt:lpstr>Dynamics of Machine</vt:lpstr>
      <vt:lpstr>STIRILING ENGINE</vt:lpstr>
      <vt:lpstr>INTRODUCTION</vt:lpstr>
      <vt:lpstr>HISTORY</vt:lpstr>
      <vt:lpstr>LITERATURE </vt:lpstr>
      <vt:lpstr>3D MODEL</vt:lpstr>
      <vt:lpstr>ANIMATION</vt:lpstr>
      <vt:lpstr>PARTS</vt:lpstr>
      <vt:lpstr>2D SKETCHES</vt:lpstr>
      <vt:lpstr>FLY WHEEL</vt:lpstr>
      <vt:lpstr>BIG TUBE BASE</vt:lpstr>
      <vt:lpstr>PLATE</vt:lpstr>
      <vt:lpstr>DISPLACER PISTON</vt:lpstr>
      <vt:lpstr>POWER PISTON</vt:lpstr>
      <vt:lpstr>POWER PISTON DOWN</vt:lpstr>
      <vt:lpstr>CONNECTING ROD</vt:lpstr>
      <vt:lpstr>DISPLACER </vt:lpstr>
      <vt:lpstr>FLYWHEEL TOWER</vt:lpstr>
      <vt:lpstr>BILL OF MATERIAL</vt:lpstr>
      <vt:lpstr>APPLICATIONS</vt:lpstr>
      <vt:lpstr>ADVANTAGES</vt:lpstr>
      <vt:lpstr>DISADVANTAGES</vt:lpstr>
      <vt:lpstr>Innovativeness &amp; Usefulness: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of Machine</dc:title>
  <dc:creator>VENKATA SAI JAI HARSHA</dc:creator>
  <cp:lastModifiedBy>VENKATA SAI JAI HARSHA</cp:lastModifiedBy>
  <cp:revision>17</cp:revision>
  <dcterms:created xsi:type="dcterms:W3CDTF">2021-12-07T03:16:58Z</dcterms:created>
  <dcterms:modified xsi:type="dcterms:W3CDTF">2021-12-07T16:09:57Z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21676008</vt:lpwstr>
  </property>
  <property fmtid="{D5CDD505-2E9C-101B-9397-08002B2CF9AE}" name="NXPowerLiteSettings" pid="3">
    <vt:lpwstr>F7000400038000</vt:lpwstr>
  </property>
  <property fmtid="{D5CDD505-2E9C-101B-9397-08002B2CF9AE}" name="NXPowerLiteVersion" pid="4">
    <vt:lpwstr>S9.1.4</vt:lpwstr>
  </property>
</Properties>
</file>